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1618" r:id="rId15"/>
    <p:sldId id="281" r:id="rId16"/>
    <p:sldId id="270" r:id="rId17"/>
    <p:sldId id="1624" r:id="rId18"/>
    <p:sldId id="271" r:id="rId19"/>
    <p:sldId id="272" r:id="rId20"/>
    <p:sldId id="273" r:id="rId21"/>
    <p:sldId id="274" r:id="rId22"/>
    <p:sldId id="275" r:id="rId23"/>
    <p:sldId id="276" r:id="rId24"/>
    <p:sldId id="277" r:id="rId25"/>
    <p:sldId id="278" r:id="rId26"/>
    <p:sldId id="279" r:id="rId27"/>
    <p:sldId id="493" r:id="rId28"/>
    <p:sldId id="502" r:id="rId29"/>
    <p:sldId id="1605" r:id="rId30"/>
    <p:sldId id="1606" r:id="rId31"/>
    <p:sldId id="1607" r:id="rId32"/>
    <p:sldId id="318" r:id="rId33"/>
    <p:sldId id="499" r:id="rId34"/>
    <p:sldId id="1620" r:id="rId35"/>
    <p:sldId id="500" r:id="rId36"/>
    <p:sldId id="1621" r:id="rId37"/>
    <p:sldId id="1623" r:id="rId38"/>
    <p:sldId id="1622" r:id="rId39"/>
    <p:sldId id="501" r:id="rId40"/>
    <p:sldId id="1608" r:id="rId41"/>
    <p:sldId id="1609" r:id="rId42"/>
    <p:sldId id="1610" r:id="rId43"/>
    <p:sldId id="1611" r:id="rId44"/>
    <p:sldId id="1612" r:id="rId45"/>
    <p:sldId id="1619" r:id="rId46"/>
    <p:sldId id="1613" r:id="rId47"/>
    <p:sldId id="1614" r:id="rId48"/>
    <p:sldId id="1615" r:id="rId49"/>
    <p:sldId id="32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764" autoAdjust="0"/>
  </p:normalViewPr>
  <p:slideViewPr>
    <p:cSldViewPr snapToGrid="0">
      <p:cViewPr varScale="1">
        <p:scale>
          <a:sx n="67" d="100"/>
          <a:sy n="67" d="100"/>
        </p:scale>
        <p:origin x="8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ACF52-C83E-4973-8B1A-4E4B117C7529}"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B7F98-62D0-418B-973F-BDAF50D215E8}" type="slidenum">
              <a:rPr lang="en-US" smtClean="0"/>
              <a:t>‹#›</a:t>
            </a:fld>
            <a:endParaRPr lang="en-US"/>
          </a:p>
        </p:txBody>
      </p:sp>
    </p:spTree>
    <p:extLst>
      <p:ext uri="{BB962C8B-B14F-4D97-AF65-F5344CB8AC3E}">
        <p14:creationId xmlns:p14="http://schemas.microsoft.com/office/powerpoint/2010/main" val="324423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lnSpc>
                <a:spcPct val="150000"/>
              </a:lnSpc>
            </a:pPr>
            <a:r>
              <a:rPr lang="en-US" b="1" err="1">
                <a:solidFill>
                  <a:srgbClr val="7030A0"/>
                </a:solidFill>
                <a:latin typeface="Georgia" panose="02040502050405020303" pitchFamily="18" charset="0"/>
              </a:rPr>
              <a:t>GuillainBarré</a:t>
            </a:r>
            <a:r>
              <a:rPr lang="en-US" b="1">
                <a:solidFill>
                  <a:srgbClr val="7030A0"/>
                </a:solidFill>
                <a:latin typeface="Georgia" panose="02040502050405020303" pitchFamily="18" charset="0"/>
              </a:rPr>
              <a:t> syndrome (GBS) </a:t>
            </a:r>
          </a:p>
          <a:p>
            <a:pPr algn="just" rtl="0">
              <a:lnSpc>
                <a:spcPct val="150000"/>
              </a:lnSpc>
            </a:pPr>
            <a:r>
              <a:rPr lang="en-US" b="1">
                <a:solidFill>
                  <a:srgbClr val="7030A0"/>
                </a:solidFill>
                <a:latin typeface="Georgia" panose="02040502050405020303" pitchFamily="18" charset="0"/>
              </a:rPr>
              <a:t> </a:t>
            </a:r>
            <a:r>
              <a:rPr lang="en-US" b="1" err="1">
                <a:solidFill>
                  <a:srgbClr val="7030A0"/>
                </a:solidFill>
                <a:latin typeface="Georgia" panose="02040502050405020303" pitchFamily="18" charset="0"/>
              </a:rPr>
              <a:t>meningoencephalitis</a:t>
            </a:r>
            <a:endParaRPr lang="en-US" b="1">
              <a:solidFill>
                <a:srgbClr val="7030A0"/>
              </a:solidFill>
              <a:latin typeface="Georgia" panose="02040502050405020303" pitchFamily="18" charset="0"/>
            </a:endParaRPr>
          </a:p>
          <a:p>
            <a:pPr algn="just" rtl="0">
              <a:lnSpc>
                <a:spcPct val="150000"/>
              </a:lnSpc>
            </a:pPr>
            <a:r>
              <a:rPr lang="en-US" b="1">
                <a:latin typeface="Georgia" panose="02040502050405020303" pitchFamily="18" charset="0"/>
              </a:rPr>
              <a:t>ZIKV outbreak in South America </a:t>
            </a:r>
            <a:r>
              <a:rPr lang="en-US" b="1">
                <a:solidFill>
                  <a:srgbClr val="7030A0"/>
                </a:solidFill>
                <a:latin typeface="Georgia" panose="02040502050405020303" pitchFamily="18" charset="0"/>
              </a:rPr>
              <a:t>20-fold increase </a:t>
            </a:r>
            <a:r>
              <a:rPr lang="en-US" b="1">
                <a:latin typeface="Georgia" panose="02040502050405020303" pitchFamily="18" charset="0"/>
              </a:rPr>
              <a:t>in the rate of babies born with:</a:t>
            </a:r>
          </a:p>
          <a:p>
            <a:pPr algn="just" rtl="0">
              <a:lnSpc>
                <a:spcPct val="150000"/>
              </a:lnSpc>
            </a:pPr>
            <a:r>
              <a:rPr lang="en-US" b="1">
                <a:latin typeface="Georgia" panose="02040502050405020303" pitchFamily="18" charset="0"/>
              </a:rPr>
              <a:t> </a:t>
            </a:r>
            <a:r>
              <a:rPr lang="en-US" b="1">
                <a:solidFill>
                  <a:srgbClr val="7030A0"/>
                </a:solidFill>
                <a:latin typeface="Georgia" panose="02040502050405020303" pitchFamily="18" charset="0"/>
              </a:rPr>
              <a:t>Microcephaly</a:t>
            </a:r>
          </a:p>
          <a:p>
            <a:pPr algn="just" rtl="0">
              <a:lnSpc>
                <a:spcPct val="150000"/>
              </a:lnSpc>
            </a:pPr>
            <a:r>
              <a:rPr lang="en-US" b="1">
                <a:solidFill>
                  <a:srgbClr val="7030A0"/>
                </a:solidFill>
                <a:latin typeface="Georgia" panose="02040502050405020303" pitchFamily="18" charset="0"/>
              </a:rPr>
              <a:t>Spontaneous abortion </a:t>
            </a:r>
            <a:endParaRPr lang="en-US" b="1">
              <a:latin typeface="Georgia" panose="02040502050405020303" pitchFamily="18" charset="0"/>
            </a:endParaRPr>
          </a:p>
          <a:p>
            <a:pPr algn="just" rtl="0">
              <a:lnSpc>
                <a:spcPct val="150000"/>
              </a:lnSpc>
            </a:pPr>
            <a:r>
              <a:rPr lang="en-US" b="1">
                <a:latin typeface="Georgia" panose="02040502050405020303" pitchFamily="18" charset="0"/>
              </a:rPr>
              <a:t> </a:t>
            </a:r>
            <a:r>
              <a:rPr lang="en-US" b="1">
                <a:solidFill>
                  <a:srgbClr val="7030A0"/>
                </a:solidFill>
                <a:latin typeface="Georgia" panose="02040502050405020303" pitchFamily="18" charset="0"/>
              </a:rPr>
              <a:t>Intrauterine growth</a:t>
            </a:r>
            <a:endParaRPr lang="en-US" b="1">
              <a:latin typeface="Georgia" panose="02040502050405020303" pitchFamily="18" charset="0"/>
            </a:endParaRPr>
          </a:p>
          <a:p>
            <a:endParaRPr lang="fa-IR"/>
          </a:p>
        </p:txBody>
      </p:sp>
      <p:sp>
        <p:nvSpPr>
          <p:cNvPr id="4" name="Slide Number Placeholder 3"/>
          <p:cNvSpPr>
            <a:spLocks noGrp="1"/>
          </p:cNvSpPr>
          <p:nvPr>
            <p:ph type="sldNum" sz="quarter" idx="10"/>
          </p:nvPr>
        </p:nvSpPr>
        <p:spPr/>
        <p:txBody>
          <a:bodyPr/>
          <a:lstStyle/>
          <a:p>
            <a:fld id="{6D0F0B35-5672-49B4-9240-ECBBD54DD775}" type="slidenum">
              <a:rPr lang="fa-IR" smtClean="0">
                <a:solidFill>
                  <a:prstClr val="black"/>
                </a:solidFill>
              </a:rPr>
              <a:pPr/>
              <a:t>28</a:t>
            </a:fld>
            <a:endParaRPr lang="fa-IR">
              <a:solidFill>
                <a:prstClr val="black"/>
              </a:solidFill>
            </a:endParaRPr>
          </a:p>
        </p:txBody>
      </p:sp>
    </p:spTree>
    <p:extLst>
      <p:ext uri="{BB962C8B-B14F-4D97-AF65-F5344CB8AC3E}">
        <p14:creationId xmlns:p14="http://schemas.microsoft.com/office/powerpoint/2010/main" val="411537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0B7F98-62D0-418B-973F-BDAF50D215E8}" type="slidenum">
              <a:rPr lang="en-US" smtClean="0"/>
              <a:t>29</a:t>
            </a:fld>
            <a:endParaRPr lang="en-US"/>
          </a:p>
        </p:txBody>
      </p:sp>
    </p:spTree>
    <p:extLst>
      <p:ext uri="{BB962C8B-B14F-4D97-AF65-F5344CB8AC3E}">
        <p14:creationId xmlns:p14="http://schemas.microsoft.com/office/powerpoint/2010/main" val="420242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D0F0B35-5672-49B4-9240-ECBBD54DD775}" type="slidenum">
              <a:rPr lang="fa-IR" smtClean="0">
                <a:solidFill>
                  <a:prstClr val="black"/>
                </a:solidFill>
              </a:rPr>
              <a:pPr/>
              <a:t>30</a:t>
            </a:fld>
            <a:endParaRPr lang="fa-IR">
              <a:solidFill>
                <a:prstClr val="black"/>
              </a:solidFill>
            </a:endParaRPr>
          </a:p>
        </p:txBody>
      </p:sp>
    </p:spTree>
    <p:extLst>
      <p:ext uri="{BB962C8B-B14F-4D97-AF65-F5344CB8AC3E}">
        <p14:creationId xmlns:p14="http://schemas.microsoft.com/office/powerpoint/2010/main" val="279635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6D0F0B35-5672-49B4-9240-ECBBD54DD775}" type="slidenum">
              <a:rPr lang="fa-IR" smtClean="0">
                <a:solidFill>
                  <a:prstClr val="black"/>
                </a:solidFill>
              </a:rPr>
              <a:pPr/>
              <a:t>31</a:t>
            </a:fld>
            <a:endParaRPr lang="fa-IR">
              <a:solidFill>
                <a:prstClr val="black"/>
              </a:solidFill>
            </a:endParaRPr>
          </a:p>
        </p:txBody>
      </p:sp>
    </p:spTree>
    <p:extLst>
      <p:ext uri="{BB962C8B-B14F-4D97-AF65-F5344CB8AC3E}">
        <p14:creationId xmlns:p14="http://schemas.microsoft.com/office/powerpoint/2010/main" val="2701253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A19F99-29A4-413C-8D0F-753F52DEE803}" type="datetimeFigureOut">
              <a:rPr lang="en-US" smtClean="0"/>
              <a:t>7/16/2025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9232473-ACF1-47F9-93A2-21513C74862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7306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19F99-29A4-413C-8D0F-753F52DEE80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32473-ACF1-47F9-93A2-21513C74862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765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19F99-29A4-413C-8D0F-753F52DEE80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32473-ACF1-47F9-93A2-21513C74862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373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19F99-29A4-413C-8D0F-753F52DEE80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32473-ACF1-47F9-93A2-21513C74862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438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19F99-29A4-413C-8D0F-753F52DEE803}" type="datetimeFigureOut">
              <a:rPr lang="en-US" smtClean="0"/>
              <a:t>7/16/2025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232473-ACF1-47F9-93A2-21513C74862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739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A19F99-29A4-413C-8D0F-753F52DEE803}"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32473-ACF1-47F9-93A2-21513C74862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998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A19F99-29A4-413C-8D0F-753F52DEE803}" type="datetimeFigureOut">
              <a:rPr lang="en-US" smtClean="0"/>
              <a:t>7/16/2025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232473-ACF1-47F9-93A2-21513C74862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9735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A19F99-29A4-413C-8D0F-753F52DEE803}" type="datetimeFigureOut">
              <a:rPr lang="en-US" smtClean="0"/>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232473-ACF1-47F9-93A2-21513C74862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3983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19F99-29A4-413C-8D0F-753F52DEE803}" type="datetimeFigureOut">
              <a:rPr lang="en-US" smtClean="0"/>
              <a:t>7/16/2025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232473-ACF1-47F9-93A2-21513C748626}" type="slidenum">
              <a:rPr lang="en-US" smtClean="0"/>
              <a:t>‹#›</a:t>
            </a:fld>
            <a:endParaRPr lang="en-US"/>
          </a:p>
        </p:txBody>
      </p:sp>
    </p:spTree>
    <p:extLst>
      <p:ext uri="{BB962C8B-B14F-4D97-AF65-F5344CB8AC3E}">
        <p14:creationId xmlns:p14="http://schemas.microsoft.com/office/powerpoint/2010/main" val="280380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A19F99-29A4-413C-8D0F-753F52DEE803}" type="datetimeFigureOut">
              <a:rPr lang="en-US" smtClean="0"/>
              <a:t>7/16/2025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232473-ACF1-47F9-93A2-21513C74862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555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5A19F99-29A4-413C-8D0F-753F52DEE803}" type="datetimeFigureOut">
              <a:rPr lang="en-US" smtClean="0"/>
              <a:t>7/16/2025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9232473-ACF1-47F9-93A2-21513C74862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8450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5A19F99-29A4-413C-8D0F-753F52DEE803}" type="datetimeFigureOut">
              <a:rPr lang="en-US" smtClean="0"/>
              <a:t>7/16/2025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9232473-ACF1-47F9-93A2-21513C74862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344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063901F-6DC1-4B07-B8C1-DAAED61BB7E6}"/>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pic>
        <p:nvPicPr>
          <p:cNvPr id="5" name="Picture 2" descr="C:\Users\Dr Nasehi\Pictures\1-3.jpg">
            <a:extLst>
              <a:ext uri="{FF2B5EF4-FFF2-40B4-BE49-F238E27FC236}">
                <a16:creationId xmlns:a16="http://schemas.microsoft.com/office/drawing/2014/main" id="{DF7843CF-3F4B-4DC6-ABC8-F4A3C3A083C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17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3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63E1F-C01D-4D41-85AA-8366070A87BA}"/>
              </a:ext>
            </a:extLst>
          </p:cNvPr>
          <p:cNvSpPr>
            <a:spLocks noGrp="1"/>
          </p:cNvSpPr>
          <p:nvPr>
            <p:ph type="title"/>
          </p:nvPr>
        </p:nvSpPr>
        <p:spPr/>
        <p:txBody>
          <a:bodyPr/>
          <a:lstStyle/>
          <a:p>
            <a:r>
              <a:rPr lang="fa-IR" dirty="0"/>
              <a:t>پشه </a:t>
            </a:r>
            <a:r>
              <a:rPr lang="fa-IR" dirty="0" err="1"/>
              <a:t>آئدس</a:t>
            </a:r>
            <a:r>
              <a:rPr lang="fa-IR" dirty="0"/>
              <a:t> </a:t>
            </a:r>
            <a:r>
              <a:rPr lang="fa-IR" dirty="0" err="1"/>
              <a:t>اجیپتی</a:t>
            </a:r>
            <a:endParaRPr lang="en-US" dirty="0"/>
          </a:p>
        </p:txBody>
      </p:sp>
      <p:sp>
        <p:nvSpPr>
          <p:cNvPr id="3" name="Content Placeholder 2">
            <a:extLst>
              <a:ext uri="{FF2B5EF4-FFF2-40B4-BE49-F238E27FC236}">
                <a16:creationId xmlns:a16="http://schemas.microsoft.com/office/drawing/2014/main" id="{AE406374-F5B5-4D7D-AC94-81B53B768979}"/>
              </a:ext>
            </a:extLst>
          </p:cNvPr>
          <p:cNvSpPr>
            <a:spLocks noGrp="1"/>
          </p:cNvSpPr>
          <p:nvPr>
            <p:ph idx="1"/>
          </p:nvPr>
        </p:nvSpPr>
        <p:spPr>
          <a:xfrm>
            <a:off x="357188" y="2015732"/>
            <a:ext cx="11329987" cy="4037749"/>
          </a:xfrm>
        </p:spPr>
        <p:txBody>
          <a:bodyPr>
            <a:normAutofit fontScale="92500"/>
          </a:bodyPr>
          <a:lstStyle/>
          <a:p>
            <a:pPr algn="r" rtl="1">
              <a:buFont typeface="Wingdings" panose="05000000000000000000" pitchFamily="2" charset="2"/>
              <a:buChar char="v"/>
            </a:pPr>
            <a:r>
              <a:rPr lang="fa-IR" sz="2400" dirty="0"/>
              <a:t>در مناطق شهری زندگی </a:t>
            </a:r>
            <a:r>
              <a:rPr lang="fa-IR" sz="2400" dirty="0" err="1"/>
              <a:t>میكند</a:t>
            </a:r>
            <a:r>
              <a:rPr lang="fa-IR" sz="2400" dirty="0"/>
              <a:t> و محل استراحت و تخم گذاری آن در </a:t>
            </a:r>
            <a:r>
              <a:rPr lang="fa-IR" sz="2400" dirty="0" err="1"/>
              <a:t>نزدیكی</a:t>
            </a:r>
            <a:r>
              <a:rPr lang="fa-IR" sz="2400" dirty="0"/>
              <a:t> محل </a:t>
            </a:r>
            <a:r>
              <a:rPr lang="fa-IR" sz="2400" dirty="0" err="1"/>
              <a:t>سكونت</a:t>
            </a:r>
            <a:r>
              <a:rPr lang="fa-IR" sz="2400" dirty="0"/>
              <a:t> انسان (در داخل و خارج محل زندگی) است.</a:t>
            </a:r>
          </a:p>
          <a:p>
            <a:pPr algn="r" rtl="1">
              <a:buFont typeface="Wingdings" panose="05000000000000000000" pitchFamily="2" charset="2"/>
              <a:buChar char="v"/>
            </a:pPr>
            <a:r>
              <a:rPr lang="fa-IR" sz="2400" dirty="0"/>
              <a:t>این پشه می تواند در هر ظرف یا فضایی که مقداری آب جمع شود، </a:t>
            </a:r>
            <a:r>
              <a:rPr lang="fa-IR" sz="2400" dirty="0" err="1"/>
              <a:t>فوراً</a:t>
            </a:r>
            <a:r>
              <a:rPr lang="fa-IR" sz="2400" dirty="0"/>
              <a:t> تخم گذاری کند، مانند: لاستیک های مستعمل، قوطی کنسرو، حوضچه های سیمانی، ظرف </a:t>
            </a:r>
            <a:r>
              <a:rPr lang="fa-IR" sz="2400" dirty="0" err="1"/>
              <a:t>زیرگلدان</a:t>
            </a:r>
            <a:r>
              <a:rPr lang="fa-IR" sz="2400" dirty="0"/>
              <a:t>، مخازن و </a:t>
            </a:r>
            <a:r>
              <a:rPr lang="fa-IR" sz="2400" dirty="0" err="1"/>
              <a:t>تانكر</a:t>
            </a:r>
            <a:r>
              <a:rPr lang="fa-IR" sz="2400" dirty="0"/>
              <a:t> آب و ظرف زیر کولر.</a:t>
            </a:r>
          </a:p>
          <a:p>
            <a:pPr algn="r" rtl="1">
              <a:buFont typeface="Wingdings" panose="05000000000000000000" pitchFamily="2" charset="2"/>
              <a:buChar char="v"/>
            </a:pPr>
            <a:r>
              <a:rPr lang="fa-IR" sz="2400" dirty="0"/>
              <a:t>تخم ها در برابر </a:t>
            </a:r>
            <a:r>
              <a:rPr lang="fa-IR" sz="2400" dirty="0" err="1"/>
              <a:t>خشكی</a:t>
            </a:r>
            <a:r>
              <a:rPr lang="fa-IR" sz="2400" dirty="0"/>
              <a:t> و کم آبی مقاوم هستند و می توانند تا مدت طولانی(گاهی بیش از یک سال) شرایط بدون آب را تحمل کنند. پشه مادر این توانایی را دارد که در صورت آلودگی ویروسی، ویروس را به پشه های نسل بعدی هم منتقل کند</a:t>
            </a:r>
          </a:p>
          <a:p>
            <a:pPr algn="r" rtl="1">
              <a:buFont typeface="Wingdings" panose="05000000000000000000" pitchFamily="2" charset="2"/>
              <a:buChar char="v"/>
            </a:pPr>
            <a:r>
              <a:rPr lang="fa-IR" sz="2400" dirty="0" err="1"/>
              <a:t>آئدس</a:t>
            </a:r>
            <a:r>
              <a:rPr lang="fa-IR" sz="2400" dirty="0"/>
              <a:t> </a:t>
            </a:r>
            <a:r>
              <a:rPr lang="fa-IR" sz="2400" dirty="0" err="1"/>
              <a:t>اجیپتی</a:t>
            </a:r>
            <a:r>
              <a:rPr lang="fa-IR" sz="2400" dirty="0"/>
              <a:t> </a:t>
            </a:r>
            <a:r>
              <a:rPr lang="fa-IR" sz="2400" dirty="0" err="1"/>
              <a:t>برخالف</a:t>
            </a:r>
            <a:r>
              <a:rPr lang="fa-IR" sz="2400" dirty="0"/>
              <a:t> پشه </a:t>
            </a:r>
            <a:r>
              <a:rPr lang="fa-IR" sz="2400" dirty="0" err="1"/>
              <a:t>آنوفل</a:t>
            </a:r>
            <a:r>
              <a:rPr lang="fa-IR" sz="2400" dirty="0"/>
              <a:t>(ناقل مالاریا) و بسیاری از پشه های دیگر، در طی روز </a:t>
            </a:r>
            <a:r>
              <a:rPr lang="fa-IR" sz="2400" dirty="0" err="1"/>
              <a:t>خونخواری</a:t>
            </a:r>
            <a:r>
              <a:rPr lang="fa-IR" sz="2400" dirty="0"/>
              <a:t> می کند و حداکثر </a:t>
            </a:r>
            <a:r>
              <a:rPr lang="fa-IR" sz="2400" u="sng" dirty="0">
                <a:solidFill>
                  <a:srgbClr val="FF0000"/>
                </a:solidFill>
              </a:rPr>
              <a:t>گزش را در صبح زود و هنگام غروب آفتاب قبل از </a:t>
            </a:r>
            <a:r>
              <a:rPr lang="fa-IR" sz="2400" u="sng" dirty="0" err="1">
                <a:solidFill>
                  <a:srgbClr val="FF0000"/>
                </a:solidFill>
              </a:rPr>
              <a:t>تاریكی</a:t>
            </a:r>
            <a:r>
              <a:rPr lang="fa-IR" sz="2400" u="sng" dirty="0">
                <a:solidFill>
                  <a:srgbClr val="FF0000"/>
                </a:solidFill>
              </a:rPr>
              <a:t> هوا</a:t>
            </a:r>
            <a:r>
              <a:rPr lang="fa-IR" sz="2400" dirty="0"/>
              <a:t> انجام می دهد.</a:t>
            </a:r>
            <a:endParaRPr lang="en-US" sz="2400" dirty="0"/>
          </a:p>
        </p:txBody>
      </p:sp>
      <p:sp>
        <p:nvSpPr>
          <p:cNvPr id="4" name="Rectangle: Rounded Corners 3">
            <a:extLst>
              <a:ext uri="{FF2B5EF4-FFF2-40B4-BE49-F238E27FC236}">
                <a16:creationId xmlns:a16="http://schemas.microsoft.com/office/drawing/2014/main" id="{AE281A4D-E4C0-438B-BE8A-1302416DCEEA}"/>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58096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98C8-E8C1-419D-837A-D3D899B8B78F}"/>
              </a:ext>
            </a:extLst>
          </p:cNvPr>
          <p:cNvSpPr>
            <a:spLocks noGrp="1"/>
          </p:cNvSpPr>
          <p:nvPr>
            <p:ph type="title"/>
          </p:nvPr>
        </p:nvSpPr>
        <p:spPr/>
        <p:txBody>
          <a:bodyPr/>
          <a:lstStyle/>
          <a:p>
            <a:r>
              <a:rPr lang="fa-IR" dirty="0"/>
              <a:t>پشه </a:t>
            </a:r>
            <a:r>
              <a:rPr lang="fa-IR" dirty="0" err="1"/>
              <a:t>آئدس</a:t>
            </a:r>
            <a:r>
              <a:rPr lang="fa-IR" dirty="0"/>
              <a:t> </a:t>
            </a:r>
            <a:r>
              <a:rPr lang="fa-IR" dirty="0" err="1"/>
              <a:t>اجیپتی</a:t>
            </a:r>
            <a:endParaRPr lang="en-US" dirty="0"/>
          </a:p>
        </p:txBody>
      </p:sp>
      <p:sp>
        <p:nvSpPr>
          <p:cNvPr id="3" name="Content Placeholder 2">
            <a:extLst>
              <a:ext uri="{FF2B5EF4-FFF2-40B4-BE49-F238E27FC236}">
                <a16:creationId xmlns:a16="http://schemas.microsoft.com/office/drawing/2014/main" id="{3326FC58-4CE4-4D71-B0E2-01DE8D5F9566}"/>
              </a:ext>
            </a:extLst>
          </p:cNvPr>
          <p:cNvSpPr>
            <a:spLocks noGrp="1"/>
          </p:cNvSpPr>
          <p:nvPr>
            <p:ph idx="1"/>
          </p:nvPr>
        </p:nvSpPr>
        <p:spPr>
          <a:xfrm>
            <a:off x="814389" y="2015732"/>
            <a:ext cx="10240466" cy="3450613"/>
          </a:xfrm>
        </p:spPr>
        <p:txBody>
          <a:bodyPr>
            <a:normAutofit/>
          </a:bodyPr>
          <a:lstStyle/>
          <a:p>
            <a:pPr algn="r" rtl="1">
              <a:buFont typeface="Courier New" panose="02070309020205020404" pitchFamily="49" charset="0"/>
              <a:buChar char="o"/>
            </a:pPr>
            <a:r>
              <a:rPr lang="fa-IR" b="1" dirty="0"/>
              <a:t>این پشه ها در طول روز در قسمت های تاریک، سایه دار و نسبتاً مرطوب داخل ساختمان نظیر زیر میز، زیر صندلی، زیر تختخواب و روی پرده و البسه در داخل کمد استراحت مینمایند.</a:t>
            </a:r>
          </a:p>
          <a:p>
            <a:pPr marL="0" indent="0" algn="r" rtl="1">
              <a:buNone/>
            </a:pPr>
            <a:endParaRPr lang="fa-IR" b="1" dirty="0"/>
          </a:p>
          <a:p>
            <a:pPr algn="r" rtl="1">
              <a:buFont typeface="Courier New" panose="02070309020205020404" pitchFamily="49" charset="0"/>
              <a:buChar char="o"/>
            </a:pPr>
            <a:r>
              <a:rPr lang="fa-IR" b="1" dirty="0"/>
              <a:t> پشه ماده، </a:t>
            </a:r>
            <a:r>
              <a:rPr lang="fa-IR" b="1" dirty="0" err="1"/>
              <a:t>خونخواری</a:t>
            </a:r>
            <a:r>
              <a:rPr lang="fa-IR" b="1" dirty="0"/>
              <a:t> از انسان را نسبت به سایر موجودات ترجیح می دهد و در هر وعده </a:t>
            </a:r>
            <a:r>
              <a:rPr lang="fa-IR" b="1" dirty="0" err="1"/>
              <a:t>خونخواری</a:t>
            </a:r>
            <a:r>
              <a:rPr lang="fa-IR" b="1" dirty="0"/>
              <a:t> چندین نفر (گاهی تا 30 نفر) را مورد گزش قرار می دهد، بنابراین در صورت آلودگی پشه، احتمال انتقال بیماری به ده ها نفر(چندین عضو خانواده و همسایگان آن ها) طی یک شبانه روز وجود دارد </a:t>
            </a:r>
            <a:r>
              <a:rPr lang="fa-IR" b="1" u="sng" dirty="0"/>
              <a:t>و به علت تمایل به تغذیه </a:t>
            </a:r>
            <a:r>
              <a:rPr lang="fa-IR" b="1" u="sng" dirty="0" err="1"/>
              <a:t>مكرر</a:t>
            </a:r>
            <a:r>
              <a:rPr lang="fa-IR" b="1" u="sng" dirty="0"/>
              <a:t> </a:t>
            </a:r>
            <a:r>
              <a:rPr lang="fa-IR" b="1" u="sng" dirty="0" err="1"/>
              <a:t>ممكن</a:t>
            </a:r>
            <a:r>
              <a:rPr lang="fa-IR" b="1" u="sng" dirty="0"/>
              <a:t> است طغیان بیماری رخ دهد.</a:t>
            </a:r>
          </a:p>
          <a:p>
            <a:pPr algn="r" rtl="1">
              <a:buFont typeface="Courier New" panose="02070309020205020404" pitchFamily="49" charset="0"/>
              <a:buChar char="o"/>
            </a:pPr>
            <a:endParaRPr lang="en-US" b="1" dirty="0"/>
          </a:p>
        </p:txBody>
      </p:sp>
      <p:sp>
        <p:nvSpPr>
          <p:cNvPr id="4" name="Rectangle: Rounded Corners 3">
            <a:extLst>
              <a:ext uri="{FF2B5EF4-FFF2-40B4-BE49-F238E27FC236}">
                <a16:creationId xmlns:a16="http://schemas.microsoft.com/office/drawing/2014/main" id="{A74C32B9-8B93-4F37-995D-054D6E1CBFCA}"/>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41269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4B39-42F9-43DB-96F0-31E9015135A5}"/>
              </a:ext>
            </a:extLst>
          </p:cNvPr>
          <p:cNvSpPr>
            <a:spLocks noGrp="1"/>
          </p:cNvSpPr>
          <p:nvPr>
            <p:ph type="title"/>
          </p:nvPr>
        </p:nvSpPr>
        <p:spPr/>
        <p:txBody>
          <a:bodyPr/>
          <a:lstStyle/>
          <a:p>
            <a:r>
              <a:rPr lang="fa-IR" dirty="0"/>
              <a:t>پشه </a:t>
            </a:r>
            <a:r>
              <a:rPr lang="fa-IR" dirty="0" err="1"/>
              <a:t>آئدس</a:t>
            </a:r>
            <a:r>
              <a:rPr lang="fa-IR" dirty="0"/>
              <a:t> </a:t>
            </a:r>
            <a:r>
              <a:rPr lang="fa-IR" dirty="0" err="1"/>
              <a:t>آلبوپیکتوس</a:t>
            </a:r>
            <a:endParaRPr lang="en-US" dirty="0"/>
          </a:p>
        </p:txBody>
      </p:sp>
      <p:sp>
        <p:nvSpPr>
          <p:cNvPr id="3" name="Content Placeholder 2">
            <a:extLst>
              <a:ext uri="{FF2B5EF4-FFF2-40B4-BE49-F238E27FC236}">
                <a16:creationId xmlns:a16="http://schemas.microsoft.com/office/drawing/2014/main" id="{7CAC969B-5CD0-44B1-BFC0-36EF8175DC21}"/>
              </a:ext>
            </a:extLst>
          </p:cNvPr>
          <p:cNvSpPr>
            <a:spLocks noGrp="1"/>
          </p:cNvSpPr>
          <p:nvPr>
            <p:ph idx="1"/>
          </p:nvPr>
        </p:nvSpPr>
        <p:spPr>
          <a:xfrm>
            <a:off x="556591" y="1825625"/>
            <a:ext cx="11430622" cy="4351338"/>
          </a:xfrm>
        </p:spPr>
        <p:txBody>
          <a:bodyPr>
            <a:normAutofit/>
          </a:bodyPr>
          <a:lstStyle/>
          <a:p>
            <a:pPr algn="r" rtl="1">
              <a:buFont typeface="Wingdings" panose="05000000000000000000" pitchFamily="2" charset="2"/>
              <a:buChar char="q"/>
            </a:pPr>
            <a:r>
              <a:rPr lang="fa-IR" sz="2400" b="1" dirty="0"/>
              <a:t>این پشه نه تنها از انسان </a:t>
            </a:r>
            <a:r>
              <a:rPr lang="fa-IR" sz="2400" b="1" dirty="0" err="1"/>
              <a:t>بلكه</a:t>
            </a:r>
            <a:r>
              <a:rPr lang="fa-IR" sz="2400" b="1" dirty="0"/>
              <a:t> از بسیاری حیوانات اهلی و وحشی نیز می تواند </a:t>
            </a:r>
            <a:r>
              <a:rPr lang="fa-IR" sz="2400" b="1" dirty="0" err="1"/>
              <a:t>خونخواری</a:t>
            </a:r>
            <a:r>
              <a:rPr lang="fa-IR" sz="2400" b="1" dirty="0"/>
              <a:t> کند. </a:t>
            </a:r>
          </a:p>
          <a:p>
            <a:pPr algn="r" rtl="1">
              <a:buFont typeface="Wingdings" panose="05000000000000000000" pitchFamily="2" charset="2"/>
              <a:buChar char="q"/>
            </a:pPr>
            <a:r>
              <a:rPr lang="fa-IR" sz="2400" b="1" dirty="0"/>
              <a:t>این پشه نیز عمدتاً در اوایل صبح و در هنگام غروب قبل از </a:t>
            </a:r>
            <a:r>
              <a:rPr lang="fa-IR" sz="2400" b="1" dirty="0" err="1"/>
              <a:t>تاریكی</a:t>
            </a:r>
            <a:r>
              <a:rPr lang="fa-IR" sz="2400" b="1" dirty="0"/>
              <a:t> هوا </a:t>
            </a:r>
            <a:r>
              <a:rPr lang="fa-IR" sz="2400" b="1" dirty="0" err="1"/>
              <a:t>خونخواری</a:t>
            </a:r>
            <a:r>
              <a:rPr lang="fa-IR" sz="2400" b="1" dirty="0"/>
              <a:t> می کند. </a:t>
            </a:r>
            <a:r>
              <a:rPr lang="fa-IR" sz="2400" b="1" dirty="0" err="1"/>
              <a:t>معموال</a:t>
            </a:r>
            <a:r>
              <a:rPr lang="fa-IR" sz="2400" b="1" dirty="0"/>
              <a:t> در مناطق شمالی ایران شناسایی شده است.</a:t>
            </a:r>
          </a:p>
          <a:p>
            <a:pPr algn="r" rtl="1">
              <a:buFont typeface="Wingdings" panose="05000000000000000000" pitchFamily="2" charset="2"/>
              <a:buChar char="q"/>
            </a:pPr>
            <a:r>
              <a:rPr lang="fa-IR" sz="2400" b="1" dirty="0"/>
              <a:t>قابلیت تطبیق بسیار بالایی با محیط دارد، تخم این پشه سرما (حتی درجه حرارت زیر صفر) را هم به مدت طولانی تحمل می کند و به همین دلیل قدرت گسترش بیشتری از </a:t>
            </a:r>
            <a:r>
              <a:rPr lang="fa-IR" sz="2400" b="1" dirty="0" err="1"/>
              <a:t>آئدس</a:t>
            </a:r>
            <a:r>
              <a:rPr lang="fa-IR" sz="2400" b="1" dirty="0"/>
              <a:t> </a:t>
            </a:r>
            <a:r>
              <a:rPr lang="fa-IR" sz="2400" b="1" dirty="0" err="1"/>
              <a:t>اجیپتی</a:t>
            </a:r>
            <a:r>
              <a:rPr lang="fa-IR" sz="2400" b="1" dirty="0"/>
              <a:t> در مناطق گرم و سرد دارد.</a:t>
            </a:r>
          </a:p>
          <a:p>
            <a:pPr algn="r" rtl="1">
              <a:buFont typeface="Wingdings" panose="05000000000000000000" pitchFamily="2" charset="2"/>
              <a:buChar char="q"/>
            </a:pPr>
            <a:r>
              <a:rPr lang="fa-IR" sz="2400" b="1" dirty="0"/>
              <a:t>پشه </a:t>
            </a:r>
            <a:r>
              <a:rPr lang="fa-IR" sz="2400" b="1" dirty="0" err="1"/>
              <a:t>آئدس</a:t>
            </a:r>
            <a:r>
              <a:rPr lang="fa-IR" sz="2400" b="1" dirty="0"/>
              <a:t> </a:t>
            </a:r>
            <a:r>
              <a:rPr lang="fa-IR" sz="2400" b="1" dirty="0" err="1"/>
              <a:t>آلبوپیكتوس</a:t>
            </a:r>
            <a:r>
              <a:rPr lang="fa-IR" sz="2400" b="1" dirty="0"/>
              <a:t> نیز از ظروف و مخازن محتوی آب در اطراف خانه ها و یا دورتر برای </a:t>
            </a:r>
            <a:r>
              <a:rPr lang="fa-IR" sz="2400" b="1" dirty="0" err="1"/>
              <a:t>تخمگذاری</a:t>
            </a:r>
            <a:r>
              <a:rPr lang="fa-IR" sz="2400" b="1" dirty="0"/>
              <a:t> استفاده می کند. </a:t>
            </a:r>
          </a:p>
          <a:p>
            <a:pPr algn="r" rtl="1">
              <a:buFont typeface="Wingdings" panose="05000000000000000000" pitchFamily="2" charset="2"/>
              <a:buChar char="q"/>
            </a:pPr>
            <a:r>
              <a:rPr lang="fa-IR" sz="2400" b="1" dirty="0"/>
              <a:t>این پشه (برخلاف پشه </a:t>
            </a:r>
            <a:r>
              <a:rPr lang="fa-IR" sz="2400" b="1" dirty="0" err="1"/>
              <a:t>آئدس</a:t>
            </a:r>
            <a:r>
              <a:rPr lang="fa-IR" sz="2400" b="1" dirty="0"/>
              <a:t> </a:t>
            </a:r>
            <a:r>
              <a:rPr lang="fa-IR" sz="2400" b="1" dirty="0" err="1"/>
              <a:t>اجیپتی</a:t>
            </a:r>
            <a:r>
              <a:rPr lang="fa-IR" sz="2400" b="1" dirty="0"/>
              <a:t>) برای هر وعده </a:t>
            </a:r>
            <a:r>
              <a:rPr lang="fa-IR" sz="2400" b="1" dirty="0" err="1"/>
              <a:t>خونخواری</a:t>
            </a:r>
            <a:r>
              <a:rPr lang="fa-IR" sz="2400" b="1" dirty="0"/>
              <a:t> دفعات کمتری به انسان حمله می کند</a:t>
            </a:r>
          </a:p>
          <a:p>
            <a:pPr algn="r" rtl="1">
              <a:buFont typeface="Wingdings" panose="05000000000000000000" pitchFamily="2" charset="2"/>
              <a:buChar char="q"/>
            </a:pPr>
            <a:endParaRPr lang="en-US" sz="2400" b="1" dirty="0"/>
          </a:p>
        </p:txBody>
      </p:sp>
      <p:sp>
        <p:nvSpPr>
          <p:cNvPr id="4" name="Rectangle: Rounded Corners 3">
            <a:extLst>
              <a:ext uri="{FF2B5EF4-FFF2-40B4-BE49-F238E27FC236}">
                <a16:creationId xmlns:a16="http://schemas.microsoft.com/office/drawing/2014/main" id="{CCABA206-6F99-4FDB-A9CA-88248388055A}"/>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1640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536274-2598-4F95-AF5F-E32E3C45C1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78296"/>
            <a:ext cx="11847442" cy="6579704"/>
          </a:xfrm>
        </p:spPr>
      </p:pic>
    </p:spTree>
    <p:extLst>
      <p:ext uri="{BB962C8B-B14F-4D97-AF65-F5344CB8AC3E}">
        <p14:creationId xmlns:p14="http://schemas.microsoft.com/office/powerpoint/2010/main" val="544517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8D4E22-7E23-41D5-A498-8D064E048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91" y="172278"/>
            <a:ext cx="11675166" cy="6003235"/>
          </a:xfrm>
        </p:spPr>
      </p:pic>
      <p:sp>
        <p:nvSpPr>
          <p:cNvPr id="3" name="Rectangle: Rounded Corners 2">
            <a:extLst>
              <a:ext uri="{FF2B5EF4-FFF2-40B4-BE49-F238E27FC236}">
                <a16:creationId xmlns:a16="http://schemas.microsoft.com/office/drawing/2014/main" id="{964ED75E-012F-46A9-AED4-79BC1CEB9139}"/>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10843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4CDF1-F156-4B98-9E5B-CF67155FE6CF}"/>
              </a:ext>
            </a:extLst>
          </p:cNvPr>
          <p:cNvSpPr>
            <a:spLocks noGrp="1"/>
          </p:cNvSpPr>
          <p:nvPr>
            <p:ph type="title"/>
          </p:nvPr>
        </p:nvSpPr>
        <p:spPr>
          <a:xfrm>
            <a:off x="1451579" y="804520"/>
            <a:ext cx="9603275" cy="838544"/>
          </a:xfrm>
        </p:spPr>
        <p:txBody>
          <a:bodyPr/>
          <a:lstStyle/>
          <a:p>
            <a:r>
              <a:rPr lang="fa-IR" dirty="0"/>
              <a:t>عامل بیماری تب دنگی</a:t>
            </a:r>
            <a:endParaRPr lang="en-US" dirty="0"/>
          </a:p>
        </p:txBody>
      </p:sp>
      <p:sp>
        <p:nvSpPr>
          <p:cNvPr id="3" name="Content Placeholder 2">
            <a:extLst>
              <a:ext uri="{FF2B5EF4-FFF2-40B4-BE49-F238E27FC236}">
                <a16:creationId xmlns:a16="http://schemas.microsoft.com/office/drawing/2014/main" id="{351AD861-EC2B-4873-9935-58A63B7C26FD}"/>
              </a:ext>
            </a:extLst>
          </p:cNvPr>
          <p:cNvSpPr>
            <a:spLocks noGrp="1"/>
          </p:cNvSpPr>
          <p:nvPr>
            <p:ph idx="1"/>
          </p:nvPr>
        </p:nvSpPr>
        <p:spPr>
          <a:xfrm>
            <a:off x="571500" y="1995759"/>
            <a:ext cx="11075247" cy="4057722"/>
          </a:xfrm>
        </p:spPr>
        <p:txBody>
          <a:bodyPr>
            <a:normAutofit fontScale="92500" lnSpcReduction="10000"/>
          </a:bodyPr>
          <a:lstStyle/>
          <a:p>
            <a:pPr algn="r" rtl="1">
              <a:buFont typeface="Wingdings" panose="05000000000000000000" pitchFamily="2" charset="2"/>
              <a:buChar char="v"/>
            </a:pPr>
            <a:r>
              <a:rPr lang="fa-IR" b="1" dirty="0"/>
              <a:t>ویروس دانگ از طریق گزش پشه  ماده </a:t>
            </a:r>
            <a:r>
              <a:rPr lang="fa-IR" b="1" dirty="0" err="1"/>
              <a:t>آئدس</a:t>
            </a:r>
            <a:r>
              <a:rPr lang="fa-IR" b="1" dirty="0"/>
              <a:t> </a:t>
            </a:r>
            <a:r>
              <a:rPr lang="fa-IR" b="1" dirty="0" err="1"/>
              <a:t>اجیپتی</a:t>
            </a:r>
            <a:r>
              <a:rPr lang="fa-IR" b="1" dirty="0"/>
              <a:t> و </a:t>
            </a:r>
            <a:r>
              <a:rPr lang="fa-IR" b="1" dirty="0" err="1"/>
              <a:t>آئدس</a:t>
            </a:r>
            <a:r>
              <a:rPr lang="fa-IR" b="1" dirty="0"/>
              <a:t> </a:t>
            </a:r>
            <a:r>
              <a:rPr lang="fa-IR" b="1" dirty="0" err="1"/>
              <a:t>آلبوپیکتوس</a:t>
            </a:r>
            <a:r>
              <a:rPr lang="fa-IR" b="1" dirty="0"/>
              <a:t> انتقال می یابد</a:t>
            </a:r>
          </a:p>
          <a:p>
            <a:pPr algn="r" rtl="1">
              <a:buFont typeface="Wingdings" panose="05000000000000000000" pitchFamily="2" charset="2"/>
              <a:buChar char="v"/>
            </a:pPr>
            <a:r>
              <a:rPr lang="fa-IR" b="1" dirty="0"/>
              <a:t>چهار نوع </a:t>
            </a:r>
            <a:r>
              <a:rPr lang="fa-IR" b="1" dirty="0" err="1"/>
              <a:t>سروتایپ</a:t>
            </a:r>
            <a:r>
              <a:rPr lang="fa-IR" b="1" dirty="0"/>
              <a:t> دارد و این بدان معنا است که امکان دارد فردی 4 بار به ویروس آلوده شود</a:t>
            </a:r>
          </a:p>
          <a:p>
            <a:pPr algn="r" rtl="1">
              <a:buFont typeface="Wingdings" panose="05000000000000000000" pitchFamily="2" charset="2"/>
              <a:buChar char="v"/>
            </a:pPr>
            <a:r>
              <a:rPr lang="fa-IR" b="1" dirty="0"/>
              <a:t>سرو تایپ نوع دوم ، </a:t>
            </a:r>
            <a:r>
              <a:rPr lang="fa-IR" b="1" dirty="0" err="1"/>
              <a:t>سروتایپ</a:t>
            </a:r>
            <a:r>
              <a:rPr lang="fa-IR" b="1" dirty="0"/>
              <a:t> غالب است</a:t>
            </a:r>
          </a:p>
          <a:p>
            <a:pPr algn="r" rtl="1">
              <a:buFont typeface="Wingdings" panose="05000000000000000000" pitchFamily="2" charset="2"/>
              <a:buChar char="v"/>
            </a:pPr>
            <a:r>
              <a:rPr lang="fa-IR" b="1" dirty="0"/>
              <a:t>عفونت ثانویه با </a:t>
            </a:r>
            <a:r>
              <a:rPr lang="fa-IR" b="1" dirty="0" err="1"/>
              <a:t>سروتایپ</a:t>
            </a:r>
            <a:r>
              <a:rPr lang="fa-IR" b="1" dirty="0"/>
              <a:t> نوع دوم یا عفونت </a:t>
            </a:r>
            <a:r>
              <a:rPr lang="fa-IR" b="1" dirty="0" err="1"/>
              <a:t>چندگانه</a:t>
            </a:r>
            <a:r>
              <a:rPr lang="fa-IR" b="1" dirty="0"/>
              <a:t> با </a:t>
            </a:r>
            <a:r>
              <a:rPr lang="fa-IR" b="1" dirty="0" err="1"/>
              <a:t>سروتایپ</a:t>
            </a:r>
            <a:r>
              <a:rPr lang="fa-IR" b="1" dirty="0"/>
              <a:t> های مختلف شانس رخداد انواع شدید بیماری را تقویت می کند</a:t>
            </a:r>
          </a:p>
          <a:p>
            <a:pPr algn="r" rtl="1">
              <a:buFont typeface="Wingdings" panose="05000000000000000000" pitchFamily="2" charset="2"/>
              <a:buChar char="v"/>
            </a:pPr>
            <a:r>
              <a:rPr lang="fa-IR" b="1" dirty="0"/>
              <a:t>ابتلای به </a:t>
            </a:r>
            <a:r>
              <a:rPr lang="fa-IR" b="1" dirty="0" err="1"/>
              <a:t>هرکدام</a:t>
            </a:r>
            <a:r>
              <a:rPr lang="fa-IR" b="1" dirty="0"/>
              <a:t> از سرو تایپ های این ویروس ایمنی که ایجاد میکند فقط علیه همان </a:t>
            </a:r>
            <a:r>
              <a:rPr lang="fa-IR" b="1" dirty="0" err="1"/>
              <a:t>سروتایپ</a:t>
            </a:r>
            <a:r>
              <a:rPr lang="fa-IR" b="1" dirty="0"/>
              <a:t> ( ایمنی اختصاصی ) است</a:t>
            </a:r>
          </a:p>
          <a:p>
            <a:pPr algn="r" rtl="1">
              <a:buFont typeface="Wingdings" panose="05000000000000000000" pitchFamily="2" charset="2"/>
              <a:buChar char="v"/>
            </a:pPr>
            <a:r>
              <a:rPr lang="fa-IR" b="1" dirty="0"/>
              <a:t>هم در اطفال و هم در بالغین حدود 75 % موارد ابتلای به بیماری دانگ بدون علامت هستند</a:t>
            </a:r>
          </a:p>
          <a:p>
            <a:pPr algn="r" rtl="1">
              <a:buFont typeface="Wingdings" panose="05000000000000000000" pitchFamily="2" charset="2"/>
              <a:buChar char="v"/>
            </a:pPr>
            <a:r>
              <a:rPr lang="fa-IR" b="1" dirty="0"/>
              <a:t>یک نفر از هر چهار نفر مبتلا به بیماری دانگ، علامت دار می شوند</a:t>
            </a:r>
          </a:p>
          <a:p>
            <a:pPr algn="r" rtl="1">
              <a:buFont typeface="Wingdings" panose="05000000000000000000" pitchFamily="2" charset="2"/>
              <a:buChar char="v"/>
            </a:pPr>
            <a:r>
              <a:rPr lang="fa-IR" b="1" dirty="0"/>
              <a:t>عفونت علامت دار اغلب خفیف تا متوسط بوده و غیر اختصاصی و بیماری تب دار حاد است</a:t>
            </a:r>
          </a:p>
          <a:p>
            <a:pPr algn="r" rtl="1">
              <a:buFont typeface="Wingdings" panose="05000000000000000000" pitchFamily="2" charset="2"/>
              <a:buChar char="v"/>
            </a:pPr>
            <a:r>
              <a:rPr lang="fa-IR" b="1" dirty="0"/>
              <a:t>یک نفر از هر 20 نفر مبتلا به بیماری دانگ به فرم شدید بیماری پیشرفت خواهد نمود</a:t>
            </a:r>
          </a:p>
          <a:p>
            <a:pPr algn="r" rtl="1">
              <a:buFont typeface="Wingdings" panose="05000000000000000000" pitchFamily="2" charset="2"/>
              <a:buChar char="v"/>
            </a:pPr>
            <a:endParaRPr lang="fa-IR" b="1" dirty="0"/>
          </a:p>
          <a:p>
            <a:pPr algn="r" rtl="1">
              <a:buFont typeface="Wingdings" panose="05000000000000000000" pitchFamily="2" charset="2"/>
              <a:buChar char="v"/>
            </a:pPr>
            <a:endParaRPr lang="en-US" b="1" dirty="0"/>
          </a:p>
        </p:txBody>
      </p:sp>
      <p:sp>
        <p:nvSpPr>
          <p:cNvPr id="4" name="Rectangle: Rounded Corners 3">
            <a:extLst>
              <a:ext uri="{FF2B5EF4-FFF2-40B4-BE49-F238E27FC236}">
                <a16:creationId xmlns:a16="http://schemas.microsoft.com/office/drawing/2014/main" id="{836F2545-8C14-41AA-98D6-5FEE180C28CA}"/>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12181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79EF-B9F7-4596-B600-CA9D90AD3B23}"/>
              </a:ext>
            </a:extLst>
          </p:cNvPr>
          <p:cNvSpPr>
            <a:spLocks noGrp="1"/>
          </p:cNvSpPr>
          <p:nvPr>
            <p:ph type="title"/>
          </p:nvPr>
        </p:nvSpPr>
        <p:spPr/>
        <p:txBody>
          <a:bodyPr/>
          <a:lstStyle/>
          <a:p>
            <a:r>
              <a:rPr lang="fa-IR" b="1" dirty="0"/>
              <a:t>بیماری تب دانگ </a:t>
            </a:r>
            <a:endParaRPr lang="en-US" b="1" dirty="0"/>
          </a:p>
        </p:txBody>
      </p:sp>
      <p:sp>
        <p:nvSpPr>
          <p:cNvPr id="3" name="Content Placeholder 2">
            <a:extLst>
              <a:ext uri="{FF2B5EF4-FFF2-40B4-BE49-F238E27FC236}">
                <a16:creationId xmlns:a16="http://schemas.microsoft.com/office/drawing/2014/main" id="{6F8F2BCC-300A-4A7D-913C-1CBBA7B5699D}"/>
              </a:ext>
            </a:extLst>
          </p:cNvPr>
          <p:cNvSpPr>
            <a:spLocks noGrp="1"/>
          </p:cNvSpPr>
          <p:nvPr>
            <p:ph idx="1"/>
          </p:nvPr>
        </p:nvSpPr>
        <p:spPr>
          <a:xfrm>
            <a:off x="671513" y="1853754"/>
            <a:ext cx="11201400" cy="4351338"/>
          </a:xfrm>
        </p:spPr>
        <p:txBody>
          <a:bodyPr>
            <a:normAutofit/>
          </a:bodyPr>
          <a:lstStyle/>
          <a:p>
            <a:pPr algn="r" rtl="1">
              <a:buFont typeface="Wingdings" panose="05000000000000000000" pitchFamily="2" charset="2"/>
              <a:buChar char="ü"/>
            </a:pPr>
            <a:r>
              <a:rPr lang="fa-IR" b="1" dirty="0"/>
              <a:t> بیماری دانگ با تب و بدن درد مانند خیلی از بیماری های ویروسی شروع می شود و  </a:t>
            </a:r>
            <a:r>
              <a:rPr lang="fa-IR" b="1" dirty="0" err="1"/>
              <a:t>ممكن</a:t>
            </a:r>
            <a:r>
              <a:rPr lang="fa-IR" b="1" dirty="0"/>
              <a:t> است در 2 تا 3روز اول قابل </a:t>
            </a:r>
            <a:r>
              <a:rPr lang="fa-IR" b="1" dirty="0" err="1"/>
              <a:t>تفكیک</a:t>
            </a:r>
            <a:r>
              <a:rPr lang="fa-IR" b="1" dirty="0"/>
              <a:t> از سایر بیماری های ویروسی نباشد.</a:t>
            </a:r>
            <a:endParaRPr lang="en-US" b="1" dirty="0"/>
          </a:p>
          <a:p>
            <a:pPr marL="0" indent="0" algn="r" rtl="1">
              <a:buNone/>
            </a:pPr>
            <a:endParaRPr lang="fa-IR" b="1" dirty="0"/>
          </a:p>
          <a:p>
            <a:pPr algn="r" rtl="1">
              <a:buFont typeface="Wingdings" panose="05000000000000000000" pitchFamily="2" charset="2"/>
              <a:buChar char="ü"/>
            </a:pPr>
            <a:r>
              <a:rPr lang="fa-IR" b="1" dirty="0"/>
              <a:t>بعد از بهبود علائم بدن درد و تب، برخی افراد وارد فاز دوم بیماری می شوند و مایعات درون رگ ها از آن خارج شده و در فضای خارج از رگ جمع می شود، که اگر به موقع  درمان نشود می تواند </a:t>
            </a:r>
            <a:r>
              <a:rPr lang="fa-IR" b="1" dirty="0" err="1"/>
              <a:t>مشكلات</a:t>
            </a:r>
            <a:r>
              <a:rPr lang="fa-IR" b="1" dirty="0"/>
              <a:t> جدی برای بیمار ایجاد نماید و بیمار را به فاز سوم ببرد، که از کار افتادن برخی دستگاه های مهم بدن مانند تنفس، قلب و هوشیاری است.</a:t>
            </a:r>
            <a:endParaRPr lang="en-US" b="1" dirty="0"/>
          </a:p>
          <a:p>
            <a:pPr marL="0" indent="0" algn="r" rtl="1">
              <a:buNone/>
            </a:pPr>
            <a:endParaRPr lang="fa-IR" b="1" dirty="0"/>
          </a:p>
          <a:p>
            <a:pPr algn="r" rtl="1">
              <a:buFont typeface="Wingdings" panose="05000000000000000000" pitchFamily="2" charset="2"/>
              <a:buChar char="ü"/>
            </a:pPr>
            <a:r>
              <a:rPr lang="fa-IR" b="1" dirty="0"/>
              <a:t>به علت خروج مایعات و خون از درون رگ، رگ ها کم آب شده و خون غلیظ میشود </a:t>
            </a:r>
            <a:r>
              <a:rPr lang="fa-IR" b="1" dirty="0" err="1"/>
              <a:t>ودر</a:t>
            </a:r>
            <a:r>
              <a:rPr lang="fa-IR" b="1" dirty="0"/>
              <a:t> نتیجه لخته شدن و افت فشار خون برای بیماران رخ می دهد و اعضای مهم بدن آسیب می بینند.</a:t>
            </a:r>
          </a:p>
          <a:p>
            <a:pPr algn="r" rtl="1">
              <a:buFont typeface="Wingdings" panose="05000000000000000000" pitchFamily="2" charset="2"/>
              <a:buChar char="ü"/>
            </a:pPr>
            <a:endParaRPr lang="en-US" b="1" dirty="0"/>
          </a:p>
        </p:txBody>
      </p:sp>
      <p:sp>
        <p:nvSpPr>
          <p:cNvPr id="4" name="Rectangle: Rounded Corners 3">
            <a:extLst>
              <a:ext uri="{FF2B5EF4-FFF2-40B4-BE49-F238E27FC236}">
                <a16:creationId xmlns:a16="http://schemas.microsoft.com/office/drawing/2014/main" id="{622C8CC2-A355-44D0-8224-1494EB253A91}"/>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7761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7A39-E718-4D9D-98EA-7DB91398FBBE}"/>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081CF54-EF9D-43B5-B69B-C14BDC6B8AC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5" y="100014"/>
            <a:ext cx="11144249" cy="595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extLst>
              <a:ext uri="{FF2B5EF4-FFF2-40B4-BE49-F238E27FC236}">
                <a16:creationId xmlns:a16="http://schemas.microsoft.com/office/drawing/2014/main" id="{161878B7-BBB7-42A9-B3BA-BEE9BDB01CD2}"/>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427175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A2968-53C2-4A7F-9BBC-322AEFFC0E5E}"/>
              </a:ext>
            </a:extLst>
          </p:cNvPr>
          <p:cNvSpPr>
            <a:spLocks noGrp="1"/>
          </p:cNvSpPr>
          <p:nvPr>
            <p:ph type="title"/>
          </p:nvPr>
        </p:nvSpPr>
        <p:spPr/>
        <p:txBody>
          <a:bodyPr/>
          <a:lstStyle/>
          <a:p>
            <a:r>
              <a:rPr lang="fa-IR" dirty="0"/>
              <a:t>ابتلا به بیماری تب دانگ چه مراحلی دارد؟</a:t>
            </a:r>
            <a:endParaRPr lang="en-US" dirty="0"/>
          </a:p>
        </p:txBody>
      </p:sp>
      <p:sp>
        <p:nvSpPr>
          <p:cNvPr id="3" name="Content Placeholder 2">
            <a:extLst>
              <a:ext uri="{FF2B5EF4-FFF2-40B4-BE49-F238E27FC236}">
                <a16:creationId xmlns:a16="http://schemas.microsoft.com/office/drawing/2014/main" id="{FB77B4D3-9343-4254-8169-745032A9BDC3}"/>
              </a:ext>
            </a:extLst>
          </p:cNvPr>
          <p:cNvSpPr>
            <a:spLocks noGrp="1"/>
          </p:cNvSpPr>
          <p:nvPr>
            <p:ph idx="1"/>
          </p:nvPr>
        </p:nvSpPr>
        <p:spPr>
          <a:xfrm>
            <a:off x="1214439" y="2015732"/>
            <a:ext cx="9840416" cy="3450613"/>
          </a:xfrm>
        </p:spPr>
        <p:txBody>
          <a:bodyPr/>
          <a:lstStyle/>
          <a:p>
            <a:pPr marL="0" indent="0" algn="r" rtl="1">
              <a:buNone/>
            </a:pPr>
            <a:r>
              <a:rPr lang="fa-IR" b="1" dirty="0"/>
              <a:t>دوره نهفتگی بیماری تب دانگ:</a:t>
            </a:r>
          </a:p>
          <a:p>
            <a:pPr marL="0" indent="0" algn="r" rtl="1">
              <a:buNone/>
            </a:pPr>
            <a:r>
              <a:rPr lang="fa-IR" b="1" u="sng" dirty="0">
                <a:solidFill>
                  <a:srgbClr val="FF0000"/>
                </a:solidFill>
              </a:rPr>
              <a:t>علایم بیماری </a:t>
            </a:r>
            <a:r>
              <a:rPr lang="fa-IR" b="1" u="sng" dirty="0" err="1">
                <a:solidFill>
                  <a:srgbClr val="FF0000"/>
                </a:solidFill>
              </a:rPr>
              <a:t>معمولاًپس</a:t>
            </a:r>
            <a:r>
              <a:rPr lang="fa-IR" b="1" u="sng" dirty="0">
                <a:solidFill>
                  <a:srgbClr val="FF0000"/>
                </a:solidFill>
              </a:rPr>
              <a:t> از 4 تا 10 روز بعد از گزش انسان توسط پشه </a:t>
            </a:r>
            <a:r>
              <a:rPr lang="fa-IR" b="1" dirty="0"/>
              <a:t>پدیدار میشود که به آن دوره نهفتگی      می گویند. در این مدت هرچند علامتی رخ نداده است اما چون ویروس وارد بدن شده است، </a:t>
            </a:r>
            <a:r>
              <a:rPr lang="fa-IR" b="1" dirty="0" err="1"/>
              <a:t>ممكن</a:t>
            </a:r>
            <a:r>
              <a:rPr lang="fa-IR" b="1" dirty="0"/>
              <a:t> است ویروس را به دیگر پشه های مهاجم انتقال دهد.</a:t>
            </a:r>
          </a:p>
          <a:p>
            <a:pPr marL="0" indent="0" algn="r" rtl="1">
              <a:buNone/>
            </a:pPr>
            <a:endParaRPr lang="en-US" b="1" dirty="0"/>
          </a:p>
        </p:txBody>
      </p:sp>
      <p:sp>
        <p:nvSpPr>
          <p:cNvPr id="4" name="Rectangle: Rounded Corners 3">
            <a:extLst>
              <a:ext uri="{FF2B5EF4-FFF2-40B4-BE49-F238E27FC236}">
                <a16:creationId xmlns:a16="http://schemas.microsoft.com/office/drawing/2014/main" id="{8766AEBF-0F8A-485B-B60D-7D87365F875F}"/>
              </a:ext>
            </a:extLst>
          </p:cNvPr>
          <p:cNvSpPr/>
          <p:nvPr/>
        </p:nvSpPr>
        <p:spPr>
          <a:xfrm>
            <a:off x="3171825"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sz="2000" b="1" dirty="0">
                <a:solidFill>
                  <a:schemeClr val="tx1"/>
                </a:solidFill>
              </a:rPr>
              <a:t>گروه پیشگیری و مبارزه با بیماریهای واگیر شهرستان </a:t>
            </a:r>
            <a:r>
              <a:rPr lang="fa-IR" sz="2000" b="1" dirty="0" err="1">
                <a:solidFill>
                  <a:schemeClr val="tx1"/>
                </a:solidFill>
              </a:rPr>
              <a:t>فومن</a:t>
            </a:r>
            <a:r>
              <a:rPr lang="fa-IR" sz="2000" b="1" dirty="0">
                <a:solidFill>
                  <a:schemeClr val="tx1"/>
                </a:solidFill>
              </a:rPr>
              <a:t> </a:t>
            </a:r>
            <a:endParaRPr lang="en-US" sz="2000" b="1" dirty="0">
              <a:solidFill>
                <a:schemeClr val="tx1"/>
              </a:solidFill>
            </a:endParaRPr>
          </a:p>
        </p:txBody>
      </p:sp>
    </p:spTree>
    <p:extLst>
      <p:ext uri="{BB962C8B-B14F-4D97-AF65-F5344CB8AC3E}">
        <p14:creationId xmlns:p14="http://schemas.microsoft.com/office/powerpoint/2010/main" val="1975251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63E4-6BB9-42FF-9010-B02EA64EDB30}"/>
              </a:ext>
            </a:extLst>
          </p:cNvPr>
          <p:cNvSpPr>
            <a:spLocks noGrp="1"/>
          </p:cNvSpPr>
          <p:nvPr>
            <p:ph type="title"/>
          </p:nvPr>
        </p:nvSpPr>
        <p:spPr/>
        <p:txBody>
          <a:bodyPr/>
          <a:lstStyle/>
          <a:p>
            <a:r>
              <a:rPr lang="fa-IR" dirty="0"/>
              <a:t>فاز تب:</a:t>
            </a:r>
            <a:br>
              <a:rPr lang="fa-IR" dirty="0"/>
            </a:br>
            <a:endParaRPr lang="en-US" dirty="0"/>
          </a:p>
        </p:txBody>
      </p:sp>
      <p:sp>
        <p:nvSpPr>
          <p:cNvPr id="3" name="Content Placeholder 2">
            <a:extLst>
              <a:ext uri="{FF2B5EF4-FFF2-40B4-BE49-F238E27FC236}">
                <a16:creationId xmlns:a16="http://schemas.microsoft.com/office/drawing/2014/main" id="{929D9FCF-000C-47CD-BD76-01D1868A16A0}"/>
              </a:ext>
            </a:extLst>
          </p:cNvPr>
          <p:cNvSpPr>
            <a:spLocks noGrp="1"/>
          </p:cNvSpPr>
          <p:nvPr>
            <p:ph idx="1"/>
          </p:nvPr>
        </p:nvSpPr>
        <p:spPr>
          <a:xfrm>
            <a:off x="1128713" y="2015732"/>
            <a:ext cx="10186987" cy="4037749"/>
          </a:xfrm>
        </p:spPr>
        <p:txBody>
          <a:bodyPr>
            <a:normAutofit/>
          </a:bodyPr>
          <a:lstStyle/>
          <a:p>
            <a:pPr marL="0" indent="0" algn="r" rtl="1">
              <a:buNone/>
            </a:pPr>
            <a:r>
              <a:rPr lang="fa-IR" b="1" dirty="0"/>
              <a:t>مرحله تب دار به صورت ناگهانی شروع شده، 2 تا 7 روز طول می کشد و </a:t>
            </a:r>
            <a:r>
              <a:rPr lang="fa-IR" b="1" dirty="0" err="1"/>
              <a:t>ممكن</a:t>
            </a:r>
            <a:r>
              <a:rPr lang="fa-IR" b="1" dirty="0"/>
              <a:t> است دو مرحله ای باشد.</a:t>
            </a:r>
          </a:p>
          <a:p>
            <a:pPr marL="0" indent="0" algn="r" rtl="1">
              <a:buNone/>
            </a:pPr>
            <a:r>
              <a:rPr lang="fa-IR" b="1" dirty="0"/>
              <a:t>سایر </a:t>
            </a:r>
            <a:r>
              <a:rPr lang="fa-IR" b="1" dirty="0" err="1"/>
              <a:t>عالئم</a:t>
            </a:r>
            <a:r>
              <a:rPr lang="fa-IR" b="1" dirty="0"/>
              <a:t> بیماری شامل:</a:t>
            </a:r>
          </a:p>
          <a:p>
            <a:pPr marL="0" indent="0" algn="r" rtl="1">
              <a:buNone/>
            </a:pPr>
            <a:r>
              <a:rPr lang="fa-IR" b="1" dirty="0"/>
              <a:t>سردرد شدید - درد عضلانی - درد مفاصل - درد استخوان - درد پشت چشم - بی اشتهایی استفراغ</a:t>
            </a:r>
          </a:p>
          <a:p>
            <a:pPr marL="0" indent="0" algn="r" rtl="1">
              <a:buNone/>
            </a:pPr>
            <a:r>
              <a:rPr lang="fa-IR" b="1" dirty="0"/>
              <a:t>در موارد شدید:</a:t>
            </a:r>
          </a:p>
          <a:p>
            <a:pPr marL="0" indent="0" algn="r" rtl="1">
              <a:buNone/>
            </a:pPr>
            <a:r>
              <a:rPr lang="fa-IR" b="1" dirty="0"/>
              <a:t>• ضایعات پوستی، </a:t>
            </a:r>
            <a:r>
              <a:rPr lang="fa-IR" b="1" dirty="0" err="1"/>
              <a:t>لكه</a:t>
            </a:r>
            <a:r>
              <a:rPr lang="fa-IR" b="1" dirty="0"/>
              <a:t> و دانه های قرمز رنگ (خونریزی زیر پوستی)</a:t>
            </a:r>
          </a:p>
          <a:p>
            <a:pPr marL="0" indent="0" algn="r" rtl="1">
              <a:buNone/>
            </a:pPr>
            <a:r>
              <a:rPr lang="fa-IR" b="1" dirty="0"/>
              <a:t>• خونریزی از بینی و لثه</a:t>
            </a:r>
          </a:p>
          <a:p>
            <a:pPr marL="0" indent="0" algn="r" rtl="1">
              <a:buNone/>
            </a:pPr>
            <a:r>
              <a:rPr lang="fa-IR" b="1" dirty="0"/>
              <a:t>• وجود خون در ادرار </a:t>
            </a:r>
          </a:p>
          <a:p>
            <a:pPr marL="0" indent="0" algn="r" rtl="1">
              <a:buNone/>
            </a:pPr>
            <a:r>
              <a:rPr lang="fa-IR" b="1" dirty="0"/>
              <a:t>در طول 48 ساعت اول، بعضی از بیماران گلو درد، قرمزی گلو و صورت بر افروخته دارند.</a:t>
            </a:r>
          </a:p>
          <a:p>
            <a:pPr marL="0" indent="0" algn="r" rtl="1">
              <a:buNone/>
            </a:pPr>
            <a:endParaRPr lang="en-US" b="1" dirty="0"/>
          </a:p>
        </p:txBody>
      </p:sp>
      <p:sp>
        <p:nvSpPr>
          <p:cNvPr id="4" name="Rectangle: Rounded Corners 3">
            <a:extLst>
              <a:ext uri="{FF2B5EF4-FFF2-40B4-BE49-F238E27FC236}">
                <a16:creationId xmlns:a16="http://schemas.microsoft.com/office/drawing/2014/main" id="{89C03DC0-10BB-4A2C-B42C-D8A721C4C8EC}"/>
              </a:ext>
            </a:extLst>
          </p:cNvPr>
          <p:cNvSpPr/>
          <p:nvPr/>
        </p:nvSpPr>
        <p:spPr>
          <a:xfrm>
            <a:off x="3114675" y="6215459"/>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56174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33D7-A553-43EC-8BCA-7D166AEB4267}"/>
              </a:ext>
            </a:extLst>
          </p:cNvPr>
          <p:cNvSpPr>
            <a:spLocks noGrp="1"/>
          </p:cNvSpPr>
          <p:nvPr>
            <p:ph type="title"/>
          </p:nvPr>
        </p:nvSpPr>
        <p:spPr/>
        <p:txBody>
          <a:bodyPr/>
          <a:lstStyle/>
          <a:p>
            <a:r>
              <a:rPr lang="fa-IR" dirty="0"/>
              <a:t> بیماریهای منتقله از حشرات ؟</a:t>
            </a:r>
            <a:endParaRPr lang="en-US" dirty="0"/>
          </a:p>
        </p:txBody>
      </p:sp>
      <p:sp>
        <p:nvSpPr>
          <p:cNvPr id="3" name="Content Placeholder 2">
            <a:extLst>
              <a:ext uri="{FF2B5EF4-FFF2-40B4-BE49-F238E27FC236}">
                <a16:creationId xmlns:a16="http://schemas.microsoft.com/office/drawing/2014/main" id="{8510BA4D-1820-4CC2-9A5C-1BF2CCE77261}"/>
              </a:ext>
            </a:extLst>
          </p:cNvPr>
          <p:cNvSpPr>
            <a:spLocks noGrp="1"/>
          </p:cNvSpPr>
          <p:nvPr>
            <p:ph idx="1"/>
          </p:nvPr>
        </p:nvSpPr>
        <p:spPr>
          <a:xfrm>
            <a:off x="838200" y="1825624"/>
            <a:ext cx="10515600" cy="4760705"/>
          </a:xfrm>
        </p:spPr>
        <p:txBody>
          <a:bodyPr/>
          <a:lstStyle/>
          <a:p>
            <a:pPr marL="0" indent="0" algn="r" rtl="1">
              <a:buNone/>
            </a:pPr>
            <a:r>
              <a:rPr lang="fa-IR" dirty="0"/>
              <a:t> مالاریا </a:t>
            </a:r>
          </a:p>
          <a:p>
            <a:pPr marL="0" indent="0" algn="r" rtl="1">
              <a:buNone/>
            </a:pPr>
            <a:r>
              <a:rPr lang="fa-IR" dirty="0"/>
              <a:t>سالک</a:t>
            </a:r>
          </a:p>
          <a:p>
            <a:pPr marL="0" indent="0" algn="r" rtl="1">
              <a:buNone/>
            </a:pPr>
            <a:r>
              <a:rPr lang="fa-IR" dirty="0"/>
              <a:t>تب کریمه کنگو </a:t>
            </a:r>
          </a:p>
          <a:p>
            <a:pPr marL="0" indent="0" algn="r" rtl="1">
              <a:buNone/>
            </a:pPr>
            <a:r>
              <a:rPr lang="fa-IR" dirty="0"/>
              <a:t>شپش</a:t>
            </a:r>
          </a:p>
          <a:p>
            <a:pPr marL="0" indent="0" algn="r" rtl="1">
              <a:buNone/>
            </a:pPr>
            <a:r>
              <a:rPr lang="fa-IR" dirty="0"/>
              <a:t>تب راجعه </a:t>
            </a:r>
          </a:p>
          <a:p>
            <a:pPr marL="0" indent="0" algn="r" rtl="1">
              <a:buNone/>
            </a:pPr>
            <a:r>
              <a:rPr lang="fa-IR" dirty="0"/>
              <a:t>.</a:t>
            </a:r>
          </a:p>
          <a:p>
            <a:pPr marL="0" indent="0" algn="r" rtl="1">
              <a:buNone/>
            </a:pPr>
            <a:r>
              <a:rPr lang="fa-IR" dirty="0"/>
              <a:t>.</a:t>
            </a:r>
          </a:p>
          <a:p>
            <a:pPr marL="0" indent="0" algn="r" rtl="1">
              <a:buNone/>
            </a:pPr>
            <a:r>
              <a:rPr lang="fa-IR" dirty="0"/>
              <a:t>.</a:t>
            </a:r>
          </a:p>
          <a:p>
            <a:pPr marL="0" indent="0" algn="r" rtl="1">
              <a:buNone/>
            </a:pPr>
            <a:endParaRPr lang="fa-IR" dirty="0"/>
          </a:p>
          <a:p>
            <a:pPr marL="0" indent="0" algn="r" rtl="1">
              <a:buNone/>
            </a:pPr>
            <a:endParaRPr lang="en-US" dirty="0"/>
          </a:p>
        </p:txBody>
      </p:sp>
      <p:sp>
        <p:nvSpPr>
          <p:cNvPr id="4" name="Rectangle: Rounded Corners 3">
            <a:extLst>
              <a:ext uri="{FF2B5EF4-FFF2-40B4-BE49-F238E27FC236}">
                <a16:creationId xmlns:a16="http://schemas.microsoft.com/office/drawing/2014/main" id="{8D24EA28-537E-4439-B895-0131C09B3AE0}"/>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03935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4587-003B-47F2-9FBC-0B5C166C3C5F}"/>
              </a:ext>
            </a:extLst>
          </p:cNvPr>
          <p:cNvSpPr>
            <a:spLocks noGrp="1"/>
          </p:cNvSpPr>
          <p:nvPr>
            <p:ph type="title"/>
          </p:nvPr>
        </p:nvSpPr>
        <p:spPr/>
        <p:txBody>
          <a:bodyPr/>
          <a:lstStyle/>
          <a:p>
            <a:r>
              <a:rPr lang="fa-IR" dirty="0"/>
              <a:t>علائم هشدار دهنده بیماری دانگ شدید:</a:t>
            </a:r>
            <a:br>
              <a:rPr lang="fa-IR" dirty="0"/>
            </a:br>
            <a:endParaRPr lang="en-US" dirty="0"/>
          </a:p>
        </p:txBody>
      </p:sp>
      <p:sp>
        <p:nvSpPr>
          <p:cNvPr id="3" name="Content Placeholder 2">
            <a:extLst>
              <a:ext uri="{FF2B5EF4-FFF2-40B4-BE49-F238E27FC236}">
                <a16:creationId xmlns:a16="http://schemas.microsoft.com/office/drawing/2014/main" id="{D5FE7B50-71F9-4116-B469-CBFECFFB401B}"/>
              </a:ext>
            </a:extLst>
          </p:cNvPr>
          <p:cNvSpPr>
            <a:spLocks noGrp="1"/>
          </p:cNvSpPr>
          <p:nvPr>
            <p:ph idx="1"/>
          </p:nvPr>
        </p:nvSpPr>
        <p:spPr/>
        <p:txBody>
          <a:bodyPr>
            <a:normAutofit/>
          </a:bodyPr>
          <a:lstStyle/>
          <a:p>
            <a:pPr marL="0" indent="0" algn="r" rtl="1">
              <a:buNone/>
            </a:pPr>
            <a:r>
              <a:rPr lang="fa-IR" sz="2400" b="1" dirty="0"/>
              <a:t>در اواخر مرحله تب دار </a:t>
            </a:r>
            <a:r>
              <a:rPr lang="fa-IR" sz="2400" b="1" dirty="0" err="1"/>
              <a:t>ممكن</a:t>
            </a:r>
            <a:r>
              <a:rPr lang="fa-IR" sz="2400" b="1" dirty="0"/>
              <a:t> است </a:t>
            </a:r>
            <a:r>
              <a:rPr lang="fa-IR" sz="2400" b="1" dirty="0" err="1"/>
              <a:t>علا</a:t>
            </a:r>
            <a:r>
              <a:rPr lang="fa-IR" sz="2400" b="1" dirty="0"/>
              <a:t> </a:t>
            </a:r>
            <a:r>
              <a:rPr lang="fa-IR" sz="2400" b="1" dirty="0" err="1"/>
              <a:t>ئمی</a:t>
            </a:r>
            <a:r>
              <a:rPr lang="fa-IR" sz="2400" b="1" dirty="0"/>
              <a:t> در بدن ظاهر شوند که نشان می دهد احتمالاً بیمار به سمت مرحله شدید و عوارض نگران کننده تب دانگ پیش میرود.</a:t>
            </a:r>
            <a:endParaRPr lang="en-US" sz="2400" b="1" dirty="0"/>
          </a:p>
          <a:p>
            <a:pPr marL="0" indent="0" algn="r" rtl="1">
              <a:buNone/>
            </a:pPr>
            <a:endParaRPr lang="fa-IR" sz="2400" b="1" dirty="0"/>
          </a:p>
          <a:p>
            <a:pPr marL="0" indent="0" algn="r" rtl="1">
              <a:buNone/>
            </a:pPr>
            <a:r>
              <a:rPr lang="fa-IR" sz="2400" b="1" dirty="0"/>
              <a:t>زمانی که تب بیمار به سمت قطع شدن می رود، </a:t>
            </a:r>
            <a:r>
              <a:rPr lang="fa-IR" sz="2400" b="1" dirty="0" err="1"/>
              <a:t>ممكن</a:t>
            </a:r>
            <a:r>
              <a:rPr lang="fa-IR" sz="2400" b="1" dirty="0"/>
              <a:t> است بیماران دارای استفراغ های </a:t>
            </a:r>
            <a:r>
              <a:rPr lang="fa-IR" sz="2400" b="1" dirty="0" err="1"/>
              <a:t>مكرر</a:t>
            </a:r>
            <a:r>
              <a:rPr lang="fa-IR" sz="2400" b="1" dirty="0"/>
              <a:t>، درد شدید </a:t>
            </a:r>
            <a:r>
              <a:rPr lang="fa-IR" sz="2400" b="1" dirty="0" err="1"/>
              <a:t>شكم</a:t>
            </a:r>
            <a:r>
              <a:rPr lang="fa-IR" sz="2400" b="1" dirty="0"/>
              <a:t>، خونریزی از بینی و دهان، اختلال در تنفس، علائم شوک به دلیل کم آبی بدن (افت شدید </a:t>
            </a:r>
            <a:r>
              <a:rPr lang="fa-IR" sz="2400" b="1" dirty="0" err="1"/>
              <a:t>فشارخون</a:t>
            </a:r>
            <a:r>
              <a:rPr lang="fa-IR" sz="2400" b="1" dirty="0"/>
              <a:t>)، کاهش سریع پلاکت های خون و افزایش غلظت خون شوند</a:t>
            </a:r>
            <a:endParaRPr lang="en-US" sz="2400" b="1" dirty="0"/>
          </a:p>
        </p:txBody>
      </p:sp>
      <p:sp>
        <p:nvSpPr>
          <p:cNvPr id="4" name="Rectangle: Rounded Corners 3">
            <a:extLst>
              <a:ext uri="{FF2B5EF4-FFF2-40B4-BE49-F238E27FC236}">
                <a16:creationId xmlns:a16="http://schemas.microsoft.com/office/drawing/2014/main" id="{86D5978B-1F94-4F25-916A-CBA5F2E05611}"/>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14445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761B-9C0E-4E9D-9373-BF7DD942097A}"/>
              </a:ext>
            </a:extLst>
          </p:cNvPr>
          <p:cNvSpPr>
            <a:spLocks noGrp="1"/>
          </p:cNvSpPr>
          <p:nvPr>
            <p:ph type="title"/>
          </p:nvPr>
        </p:nvSpPr>
        <p:spPr/>
        <p:txBody>
          <a:bodyPr/>
          <a:lstStyle/>
          <a:p>
            <a:r>
              <a:rPr lang="fa-IR" dirty="0"/>
              <a:t>فاز بحران: </a:t>
            </a:r>
            <a:br>
              <a:rPr lang="fa-IR" dirty="0"/>
            </a:br>
            <a:endParaRPr lang="en-US" dirty="0"/>
          </a:p>
        </p:txBody>
      </p:sp>
      <p:sp>
        <p:nvSpPr>
          <p:cNvPr id="3" name="Content Placeholder 2">
            <a:extLst>
              <a:ext uri="{FF2B5EF4-FFF2-40B4-BE49-F238E27FC236}">
                <a16:creationId xmlns:a16="http://schemas.microsoft.com/office/drawing/2014/main" id="{CFAB3CC8-72D0-4FD6-84DC-BB8D101AC2A8}"/>
              </a:ext>
            </a:extLst>
          </p:cNvPr>
          <p:cNvSpPr>
            <a:spLocks noGrp="1"/>
          </p:cNvSpPr>
          <p:nvPr>
            <p:ph idx="1"/>
          </p:nvPr>
        </p:nvSpPr>
        <p:spPr/>
        <p:txBody>
          <a:bodyPr>
            <a:normAutofit/>
          </a:bodyPr>
          <a:lstStyle/>
          <a:p>
            <a:pPr marL="0" indent="0" algn="r" rtl="1">
              <a:buNone/>
            </a:pPr>
            <a:r>
              <a:rPr lang="fa-IR" b="1" dirty="0"/>
              <a:t>فاز بحران با قطع تب شروع می شود و </a:t>
            </a:r>
            <a:r>
              <a:rPr lang="fa-IR" b="1" dirty="0" err="1"/>
              <a:t>معموال</a:t>
            </a:r>
            <a:r>
              <a:rPr lang="fa-IR" b="1" dirty="0"/>
              <a:t> 1 تا 2 روز طول می کشد. در این مرحله به علت افزایش نفوذ پذیری رگ های بدن، بیماران دچار نشت</a:t>
            </a:r>
            <a:r>
              <a:rPr lang="en-US" b="1" dirty="0"/>
              <a:t> </a:t>
            </a:r>
            <a:r>
              <a:rPr lang="fa-IR" b="1" dirty="0"/>
              <a:t>مایعات درون رگ می شوند که </a:t>
            </a:r>
            <a:r>
              <a:rPr lang="fa-IR" b="1" dirty="0" err="1"/>
              <a:t>ممكن</a:t>
            </a:r>
            <a:r>
              <a:rPr lang="fa-IR" b="1" dirty="0"/>
              <a:t> است مایع اضافی وارد ریه و </a:t>
            </a:r>
            <a:r>
              <a:rPr lang="fa-IR" b="1" dirty="0" err="1"/>
              <a:t>شكم</a:t>
            </a:r>
            <a:r>
              <a:rPr lang="fa-IR" b="1" dirty="0"/>
              <a:t> و اندام</a:t>
            </a:r>
            <a:r>
              <a:rPr lang="en-US" b="1" dirty="0"/>
              <a:t> </a:t>
            </a:r>
            <a:r>
              <a:rPr lang="fa-IR" b="1" dirty="0"/>
              <a:t>های مهم بدن شود، و به دلیل کم آب شدن رگ ها، افزایش غلظت خون رخ</a:t>
            </a:r>
            <a:r>
              <a:rPr lang="en-US" b="1" dirty="0"/>
              <a:t> </a:t>
            </a:r>
            <a:r>
              <a:rPr lang="fa-IR" b="1" dirty="0"/>
              <a:t>میدهد.</a:t>
            </a:r>
          </a:p>
          <a:p>
            <a:pPr marL="0" indent="0" algn="r" rtl="1">
              <a:buNone/>
            </a:pPr>
            <a:endParaRPr lang="fa-IR" b="1" dirty="0"/>
          </a:p>
          <a:p>
            <a:pPr marL="0" indent="0" algn="r" rtl="1">
              <a:buNone/>
            </a:pPr>
            <a:r>
              <a:rPr lang="fa-IR" b="1" dirty="0"/>
              <a:t>در نتیجه به تدریج علائم شوک ظاهر می شود و </a:t>
            </a:r>
            <a:r>
              <a:rPr lang="fa-IR" b="1" dirty="0" err="1"/>
              <a:t>فشارخون</a:t>
            </a:r>
            <a:r>
              <a:rPr lang="fa-IR" b="1" dirty="0"/>
              <a:t> کاهش می یابد، به</a:t>
            </a:r>
            <a:r>
              <a:rPr lang="en-US" b="1" dirty="0"/>
              <a:t> </a:t>
            </a:r>
            <a:r>
              <a:rPr lang="fa-IR" b="1" dirty="0"/>
              <a:t>دنبال آن شوک غیر قابل برگشت رخ می دهد که حتی </a:t>
            </a:r>
            <a:r>
              <a:rPr lang="fa-IR" b="1" dirty="0" err="1"/>
              <a:t>ممكن</a:t>
            </a:r>
            <a:r>
              <a:rPr lang="fa-IR" b="1" dirty="0"/>
              <a:t> است منجر به مرگ شود.</a:t>
            </a:r>
          </a:p>
          <a:p>
            <a:pPr marL="0" indent="0" algn="r" rtl="1">
              <a:buNone/>
            </a:pPr>
            <a:endParaRPr lang="en-US" b="1" dirty="0"/>
          </a:p>
        </p:txBody>
      </p:sp>
      <p:sp>
        <p:nvSpPr>
          <p:cNvPr id="4" name="Rectangle: Rounded Corners 3">
            <a:extLst>
              <a:ext uri="{FF2B5EF4-FFF2-40B4-BE49-F238E27FC236}">
                <a16:creationId xmlns:a16="http://schemas.microsoft.com/office/drawing/2014/main" id="{33DB09BB-ED3C-4FE7-85C4-8815997A900D}"/>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9698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9D610-3293-4344-AAA1-FEDD76397431}"/>
              </a:ext>
            </a:extLst>
          </p:cNvPr>
          <p:cNvSpPr>
            <a:spLocks noGrp="1"/>
          </p:cNvSpPr>
          <p:nvPr>
            <p:ph type="title"/>
          </p:nvPr>
        </p:nvSpPr>
        <p:spPr/>
        <p:txBody>
          <a:bodyPr/>
          <a:lstStyle/>
          <a:p>
            <a:r>
              <a:rPr lang="fa-IR" dirty="0"/>
              <a:t>فاز نقاهت:</a:t>
            </a:r>
            <a:br>
              <a:rPr lang="fa-IR" dirty="0"/>
            </a:br>
            <a:endParaRPr lang="en-US" dirty="0"/>
          </a:p>
        </p:txBody>
      </p:sp>
      <p:sp>
        <p:nvSpPr>
          <p:cNvPr id="3" name="Content Placeholder 2">
            <a:extLst>
              <a:ext uri="{FF2B5EF4-FFF2-40B4-BE49-F238E27FC236}">
                <a16:creationId xmlns:a16="http://schemas.microsoft.com/office/drawing/2014/main" id="{AF421DB9-1BF6-447B-8253-3C74648E9ADC}"/>
              </a:ext>
            </a:extLst>
          </p:cNvPr>
          <p:cNvSpPr>
            <a:spLocks noGrp="1"/>
          </p:cNvSpPr>
          <p:nvPr>
            <p:ph idx="1"/>
          </p:nvPr>
        </p:nvSpPr>
        <p:spPr>
          <a:xfrm>
            <a:off x="971550" y="2015731"/>
            <a:ext cx="10429875" cy="4037749"/>
          </a:xfrm>
        </p:spPr>
        <p:txBody>
          <a:bodyPr>
            <a:normAutofit/>
          </a:bodyPr>
          <a:lstStyle/>
          <a:p>
            <a:pPr marL="0" indent="0" algn="r" rtl="1">
              <a:buNone/>
            </a:pPr>
            <a:r>
              <a:rPr lang="fa-IR" dirty="0"/>
              <a:t>در این مرحله از بیماری، سیستم ایمنی بدن موفق به مهار بیماری می شود و حال عمومی بیمار رو به بهبود می رود.</a:t>
            </a:r>
          </a:p>
          <a:p>
            <a:pPr marL="0" indent="0" algn="r" rtl="1">
              <a:buNone/>
            </a:pPr>
            <a:r>
              <a:rPr lang="fa-IR" dirty="0"/>
              <a:t>نشت مایعات درون رگ </a:t>
            </a:r>
            <a:r>
              <a:rPr lang="fa-IR" dirty="0" err="1"/>
              <a:t>فروکش</a:t>
            </a:r>
            <a:r>
              <a:rPr lang="fa-IR" dirty="0"/>
              <a:t> می کند و مایع خارج شده از عروق شروع به بازگشت به داخل عروق (جذب مجدد) </a:t>
            </a:r>
            <a:r>
              <a:rPr lang="fa-IR" dirty="0" err="1"/>
              <a:t>میكنند</a:t>
            </a:r>
            <a:r>
              <a:rPr lang="fa-IR" dirty="0"/>
              <a:t>.</a:t>
            </a:r>
          </a:p>
          <a:p>
            <a:pPr marL="0" indent="0" algn="r" rtl="1">
              <a:buNone/>
            </a:pPr>
            <a:r>
              <a:rPr lang="fa-IR" dirty="0"/>
              <a:t>وضعیت </a:t>
            </a:r>
            <a:r>
              <a:rPr lang="fa-IR" dirty="0" err="1"/>
              <a:t>فشارخون</a:t>
            </a:r>
            <a:r>
              <a:rPr lang="fa-IR" dirty="0"/>
              <a:t> بیمار بهتر شده ،ادرار مجددا برقرار می شود و گلبول های سفید هم شروع به افزایش می کنند.</a:t>
            </a:r>
          </a:p>
          <a:p>
            <a:pPr marL="0" indent="0" algn="r" rtl="1">
              <a:buNone/>
            </a:pPr>
            <a:r>
              <a:rPr lang="fa-IR" dirty="0"/>
              <a:t>بیماران </a:t>
            </a:r>
            <a:r>
              <a:rPr lang="fa-IR" dirty="0" err="1"/>
              <a:t>ممكن</a:t>
            </a:r>
            <a:r>
              <a:rPr lang="fa-IR" dirty="0"/>
              <a:t> است در این مرحله ضایعات پوستی قرمز پیدا کنند که بعداً پوسته </a:t>
            </a:r>
            <a:r>
              <a:rPr lang="fa-IR" dirty="0" err="1"/>
              <a:t>پوسته</a:t>
            </a:r>
            <a:r>
              <a:rPr lang="fa-IR" dirty="0"/>
              <a:t> شده و خارش دارد.</a:t>
            </a:r>
          </a:p>
          <a:p>
            <a:pPr marL="0" indent="0" algn="r" rtl="1">
              <a:buNone/>
            </a:pPr>
            <a:endParaRPr lang="en-US" dirty="0"/>
          </a:p>
        </p:txBody>
      </p:sp>
      <p:sp>
        <p:nvSpPr>
          <p:cNvPr id="4" name="Rectangle: Rounded Corners 3">
            <a:extLst>
              <a:ext uri="{FF2B5EF4-FFF2-40B4-BE49-F238E27FC236}">
                <a16:creationId xmlns:a16="http://schemas.microsoft.com/office/drawing/2014/main" id="{6BF624DE-8CC1-4FC1-9E22-FB51AF36E08C}"/>
              </a:ext>
            </a:extLst>
          </p:cNvPr>
          <p:cNvSpPr/>
          <p:nvPr/>
        </p:nvSpPr>
        <p:spPr>
          <a:xfrm>
            <a:off x="3200400" y="6215457"/>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4591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AFD6-FD45-42E5-B75F-8EB793CA6A46}"/>
              </a:ext>
            </a:extLst>
          </p:cNvPr>
          <p:cNvSpPr>
            <a:spLocks noGrp="1"/>
          </p:cNvSpPr>
          <p:nvPr>
            <p:ph type="title"/>
          </p:nvPr>
        </p:nvSpPr>
        <p:spPr/>
        <p:txBody>
          <a:bodyPr/>
          <a:lstStyle/>
          <a:p>
            <a:r>
              <a:rPr lang="fa-IR" dirty="0"/>
              <a:t>راه های شایع انتقال بیماری تب دانگ چیست؟</a:t>
            </a:r>
            <a:endParaRPr lang="en-US" dirty="0"/>
          </a:p>
        </p:txBody>
      </p:sp>
      <p:sp>
        <p:nvSpPr>
          <p:cNvPr id="3" name="Content Placeholder 2">
            <a:extLst>
              <a:ext uri="{FF2B5EF4-FFF2-40B4-BE49-F238E27FC236}">
                <a16:creationId xmlns:a16="http://schemas.microsoft.com/office/drawing/2014/main" id="{7D987ABF-1A97-4B36-9D96-C1FEEDEF1564}"/>
              </a:ext>
            </a:extLst>
          </p:cNvPr>
          <p:cNvSpPr>
            <a:spLocks noGrp="1"/>
          </p:cNvSpPr>
          <p:nvPr>
            <p:ph idx="1"/>
          </p:nvPr>
        </p:nvSpPr>
        <p:spPr>
          <a:xfrm>
            <a:off x="1185863" y="2015732"/>
            <a:ext cx="9868991" cy="3450613"/>
          </a:xfrm>
        </p:spPr>
        <p:txBody>
          <a:bodyPr/>
          <a:lstStyle/>
          <a:p>
            <a:pPr marL="0" indent="0" algn="r" rtl="1">
              <a:buNone/>
            </a:pPr>
            <a:r>
              <a:rPr lang="fa-IR" dirty="0">
                <a:solidFill>
                  <a:srgbClr val="FF0000"/>
                </a:solidFill>
              </a:rPr>
              <a:t>1- انتقال از پشه به انسان</a:t>
            </a:r>
          </a:p>
          <a:p>
            <a:pPr marL="0" indent="0" algn="r" rtl="1">
              <a:buNone/>
            </a:pPr>
            <a:r>
              <a:rPr lang="fa-IR" dirty="0"/>
              <a:t>بعد از ورود ویروس به بدن پشه، ویروس در بدن پشه </a:t>
            </a:r>
            <a:r>
              <a:rPr lang="fa-IR" dirty="0" err="1"/>
              <a:t>تكثیر</a:t>
            </a:r>
            <a:r>
              <a:rPr lang="fa-IR" dirty="0"/>
              <a:t> می شود.</a:t>
            </a:r>
          </a:p>
          <a:p>
            <a:pPr marL="0" indent="0" algn="r" rtl="1">
              <a:buNone/>
            </a:pPr>
            <a:r>
              <a:rPr lang="fa-IR" dirty="0"/>
              <a:t>فاصله زمانی بین ورود ویروس به بدن پشه تا انتقال واقعی به میزبان بعدی دوره نهفته خارجی نامیده می شود و زمانی که دمای محیط 25 تا 28 درجه سانتیگراد است بین 8 تا 12 روز طول می کشد.</a:t>
            </a:r>
          </a:p>
          <a:p>
            <a:pPr marL="0" indent="0" algn="r" rtl="1">
              <a:buNone/>
            </a:pPr>
            <a:r>
              <a:rPr lang="fa-IR" dirty="0"/>
              <a:t>پشه آلوده تا آخر عمر خود می تواند ویروس را از طریق گزش به انسان منتقل کند.</a:t>
            </a:r>
          </a:p>
          <a:p>
            <a:pPr marL="0" indent="0" algn="r" rtl="1">
              <a:buNone/>
            </a:pPr>
            <a:endParaRPr lang="en-US" dirty="0"/>
          </a:p>
        </p:txBody>
      </p:sp>
      <p:sp>
        <p:nvSpPr>
          <p:cNvPr id="4" name="Rectangle: Rounded Corners 3">
            <a:extLst>
              <a:ext uri="{FF2B5EF4-FFF2-40B4-BE49-F238E27FC236}">
                <a16:creationId xmlns:a16="http://schemas.microsoft.com/office/drawing/2014/main" id="{D1760584-CBC0-4823-AF2C-D8BE7ABEC6D3}"/>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73586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6524B-47E5-4891-94A4-B9A0B9F44697}"/>
              </a:ext>
            </a:extLst>
          </p:cNvPr>
          <p:cNvSpPr>
            <a:spLocks noGrp="1"/>
          </p:cNvSpPr>
          <p:nvPr>
            <p:ph type="title"/>
          </p:nvPr>
        </p:nvSpPr>
        <p:spPr/>
        <p:txBody>
          <a:bodyPr/>
          <a:lstStyle/>
          <a:p>
            <a:r>
              <a:rPr lang="fa-IR" dirty="0"/>
              <a:t>2- انتقال از انسان به پشه</a:t>
            </a:r>
            <a:br>
              <a:rPr lang="fa-IR" dirty="0"/>
            </a:br>
            <a:endParaRPr lang="en-US" dirty="0"/>
          </a:p>
        </p:txBody>
      </p:sp>
      <p:sp>
        <p:nvSpPr>
          <p:cNvPr id="3" name="Content Placeholder 2">
            <a:extLst>
              <a:ext uri="{FF2B5EF4-FFF2-40B4-BE49-F238E27FC236}">
                <a16:creationId xmlns:a16="http://schemas.microsoft.com/office/drawing/2014/main" id="{1A7CEB15-1B27-4C23-A924-61FDB958D54E}"/>
              </a:ext>
            </a:extLst>
          </p:cNvPr>
          <p:cNvSpPr>
            <a:spLocks noGrp="1"/>
          </p:cNvSpPr>
          <p:nvPr>
            <p:ph idx="1"/>
          </p:nvPr>
        </p:nvSpPr>
        <p:spPr/>
        <p:txBody>
          <a:bodyPr>
            <a:normAutofit/>
          </a:bodyPr>
          <a:lstStyle/>
          <a:p>
            <a:pPr marL="0" indent="0" algn="r" rtl="1">
              <a:buNone/>
            </a:pPr>
            <a:r>
              <a:rPr lang="fa-IR" b="1" dirty="0"/>
              <a:t>پشه می تواند از طریق فردی که ویروس دانگ در خون او وجود دارد، آلوده شود. </a:t>
            </a:r>
            <a:r>
              <a:rPr lang="fa-IR" b="1" dirty="0" err="1"/>
              <a:t>ممكن</a:t>
            </a:r>
            <a:r>
              <a:rPr lang="fa-IR" b="1" dirty="0"/>
              <a:t> است فرد دارای علامت یا بدون علامت باشد.</a:t>
            </a:r>
          </a:p>
          <a:p>
            <a:pPr marL="0" indent="0" algn="r" rtl="1">
              <a:buNone/>
            </a:pPr>
            <a:r>
              <a:rPr lang="fa-IR" b="1" dirty="0"/>
              <a:t>انتقال ویروس از انسان به پشه، می تواند از 2 روز قبل از شروع علائم تا 2 روز پس از قطع تب رخ دهد. </a:t>
            </a:r>
          </a:p>
          <a:p>
            <a:pPr marL="0" indent="0" algn="r" rtl="1">
              <a:buNone/>
            </a:pPr>
            <a:r>
              <a:rPr lang="fa-IR" b="1" dirty="0"/>
              <a:t>هر چه میزان آلودگی ویروس در خون بیمار بیشتر باشد، احتمال انتقال از انسان به پشه بالاتر است.</a:t>
            </a:r>
          </a:p>
          <a:p>
            <a:pPr marL="0" indent="0" algn="r" rtl="1">
              <a:buNone/>
            </a:pPr>
            <a:r>
              <a:rPr lang="fa-IR" b="1" dirty="0"/>
              <a:t>ویروس می تواند یک تا دو هفته در خون بیماران باقی بماند.</a:t>
            </a:r>
          </a:p>
          <a:p>
            <a:pPr marL="0" indent="0" algn="r" rtl="1">
              <a:buNone/>
            </a:pPr>
            <a:endParaRPr lang="en-US" b="1" dirty="0"/>
          </a:p>
        </p:txBody>
      </p:sp>
      <p:sp>
        <p:nvSpPr>
          <p:cNvPr id="4" name="Rectangle: Rounded Corners 3">
            <a:extLst>
              <a:ext uri="{FF2B5EF4-FFF2-40B4-BE49-F238E27FC236}">
                <a16:creationId xmlns:a16="http://schemas.microsoft.com/office/drawing/2014/main" id="{0DAAD2AF-44AF-496F-A865-E09112CAD4A3}"/>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6040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BB725-A6B3-4297-A855-586C77C84D47}"/>
              </a:ext>
            </a:extLst>
          </p:cNvPr>
          <p:cNvSpPr>
            <a:spLocks noGrp="1"/>
          </p:cNvSpPr>
          <p:nvPr>
            <p:ph type="title"/>
          </p:nvPr>
        </p:nvSpPr>
        <p:spPr/>
        <p:txBody>
          <a:bodyPr/>
          <a:lstStyle/>
          <a:p>
            <a:r>
              <a:rPr lang="fa-IR" dirty="0"/>
              <a:t>3- انتقال از پشه به پشه</a:t>
            </a:r>
            <a:br>
              <a:rPr lang="fa-IR" dirty="0"/>
            </a:br>
            <a:endParaRPr lang="en-US" dirty="0"/>
          </a:p>
        </p:txBody>
      </p:sp>
      <p:sp>
        <p:nvSpPr>
          <p:cNvPr id="3" name="Content Placeholder 2">
            <a:extLst>
              <a:ext uri="{FF2B5EF4-FFF2-40B4-BE49-F238E27FC236}">
                <a16:creationId xmlns:a16="http://schemas.microsoft.com/office/drawing/2014/main" id="{CADA7331-0C36-47EC-8B91-5BCE38C0B5BD}"/>
              </a:ext>
            </a:extLst>
          </p:cNvPr>
          <p:cNvSpPr>
            <a:spLocks noGrp="1"/>
          </p:cNvSpPr>
          <p:nvPr>
            <p:ph idx="1"/>
          </p:nvPr>
        </p:nvSpPr>
        <p:spPr/>
        <p:txBody>
          <a:bodyPr/>
          <a:lstStyle/>
          <a:p>
            <a:pPr marL="0" indent="0" algn="r" rtl="1">
              <a:buNone/>
            </a:pPr>
            <a:r>
              <a:rPr lang="fa-IR" dirty="0"/>
              <a:t>ویروس از طریق پشه مادر به پشه دختر از طریق آلودگی تخم منتقل می شود و نسل به نسل همچنان انتقال ادامه می یابد که باعث گسترش ویروس می شود.</a:t>
            </a:r>
          </a:p>
          <a:p>
            <a:pPr marL="0" indent="0" algn="r" rtl="1">
              <a:buNone/>
            </a:pPr>
            <a:r>
              <a:rPr lang="fa-IR" sz="2800" dirty="0">
                <a:solidFill>
                  <a:srgbClr val="FF0000"/>
                </a:solidFill>
              </a:rPr>
              <a:t>4 . سایر روش های انتقال</a:t>
            </a:r>
          </a:p>
          <a:p>
            <a:pPr marL="0" indent="0" algn="r" rtl="1">
              <a:buNone/>
            </a:pPr>
            <a:r>
              <a:rPr lang="fa-IR" dirty="0"/>
              <a:t>هر چند به ندرت، ولی احتمال دارد که در زمان بارداری، ویروس از خون مادر به  جنین منتقل شود و در صورت انتقال از مادر باردار به جنین، احتمال به دنیا آمدن زودرس نوزاد، نوزاد با وزن پایین و برخی </a:t>
            </a:r>
            <a:r>
              <a:rPr lang="fa-IR" dirty="0" err="1"/>
              <a:t>مشكالت</a:t>
            </a:r>
            <a:r>
              <a:rPr lang="fa-IR" dirty="0"/>
              <a:t> مادرزادی مطرح است.</a:t>
            </a:r>
          </a:p>
          <a:p>
            <a:pPr marL="0" indent="0" algn="r" rtl="1">
              <a:buNone/>
            </a:pPr>
            <a:endParaRPr lang="en-US" dirty="0"/>
          </a:p>
        </p:txBody>
      </p:sp>
      <p:sp>
        <p:nvSpPr>
          <p:cNvPr id="4" name="Rectangle: Rounded Corners 3">
            <a:extLst>
              <a:ext uri="{FF2B5EF4-FFF2-40B4-BE49-F238E27FC236}">
                <a16:creationId xmlns:a16="http://schemas.microsoft.com/office/drawing/2014/main" id="{98E4B12E-DBF9-4562-BB03-4A793490B84A}"/>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4800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13B9-8A8E-4E52-A56A-509AF0C2E812}"/>
              </a:ext>
            </a:extLst>
          </p:cNvPr>
          <p:cNvSpPr>
            <a:spLocks noGrp="1"/>
          </p:cNvSpPr>
          <p:nvPr>
            <p:ph type="title"/>
          </p:nvPr>
        </p:nvSpPr>
        <p:spPr/>
        <p:txBody>
          <a:bodyPr/>
          <a:lstStyle/>
          <a:p>
            <a:r>
              <a:rPr lang="fa-IR" dirty="0"/>
              <a:t>علائم بیماری </a:t>
            </a:r>
            <a:r>
              <a:rPr lang="fa-IR" dirty="0" err="1"/>
              <a:t>زیکا</a:t>
            </a:r>
            <a:endParaRPr lang="en-US" dirty="0"/>
          </a:p>
        </p:txBody>
      </p:sp>
      <p:sp>
        <p:nvSpPr>
          <p:cNvPr id="3" name="Content Placeholder 2">
            <a:extLst>
              <a:ext uri="{FF2B5EF4-FFF2-40B4-BE49-F238E27FC236}">
                <a16:creationId xmlns:a16="http://schemas.microsoft.com/office/drawing/2014/main" id="{E47037D8-D91F-495A-91AC-54898F90EF53}"/>
              </a:ext>
            </a:extLst>
          </p:cNvPr>
          <p:cNvSpPr>
            <a:spLocks noGrp="1"/>
          </p:cNvSpPr>
          <p:nvPr>
            <p:ph idx="1"/>
          </p:nvPr>
        </p:nvSpPr>
        <p:spPr/>
        <p:txBody>
          <a:bodyPr/>
          <a:lstStyle/>
          <a:p>
            <a:pPr marL="0" indent="0" algn="r" rtl="1">
              <a:buNone/>
            </a:pPr>
            <a:r>
              <a:rPr lang="fa-IR" dirty="0"/>
              <a:t>80 درصد بدون علائم</a:t>
            </a:r>
          </a:p>
          <a:p>
            <a:pPr marL="0" indent="0" algn="r" rtl="1">
              <a:buNone/>
            </a:pPr>
            <a:r>
              <a:rPr lang="fa-IR" dirty="0"/>
              <a:t>دوره کمون 3 الی 12 روز</a:t>
            </a:r>
          </a:p>
          <a:p>
            <a:pPr marL="0" indent="0" algn="r" rtl="1">
              <a:buNone/>
            </a:pPr>
            <a:endParaRPr lang="en-US" dirty="0"/>
          </a:p>
        </p:txBody>
      </p:sp>
      <p:pic>
        <p:nvPicPr>
          <p:cNvPr id="4" name="Picture 2" descr="http://millionpictures.co/media/109/articles/56cfa178cd3e7.jpg">
            <a:extLst>
              <a:ext uri="{FF2B5EF4-FFF2-40B4-BE49-F238E27FC236}">
                <a16:creationId xmlns:a16="http://schemas.microsoft.com/office/drawing/2014/main" id="{324E76E0-1169-4D4B-BC66-850F47A1E127}"/>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2874" t="18003" r="4617" b="3831"/>
          <a:stretch/>
        </p:blipFill>
        <p:spPr bwMode="auto">
          <a:xfrm>
            <a:off x="462012" y="2015732"/>
            <a:ext cx="6766560" cy="407561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41D13E5-67B3-458C-AB1E-B1E8FE01311B}"/>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04982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469" y="3648126"/>
            <a:ext cx="4355122" cy="2554545"/>
          </a:xfrm>
          <a:prstGeom prst="rect">
            <a:avLst/>
          </a:prstGeom>
        </p:spPr>
        <p:txBody>
          <a:bodyPr wrap="square">
            <a:spAutoFit/>
          </a:bodyPr>
          <a:lstStyle/>
          <a:p>
            <a:pPr algn="r" rtl="1"/>
            <a:r>
              <a:rPr lang="fa-IR" sz="3200" dirty="0">
                <a:solidFill>
                  <a:schemeClr val="accent2">
                    <a:lumMod val="50000"/>
                  </a:schemeClr>
                </a:solidFill>
                <a:latin typeface="Times New Roman" panose="02020603050405020304" pitchFamily="18" charset="0"/>
                <a:cs typeface="B Nazanin" panose="00000400000000000000" pitchFamily="2" charset="-78"/>
              </a:rPr>
              <a:t>انتقال ویروس زیکا:</a:t>
            </a:r>
            <a:endParaRPr lang="en-US" sz="3200" dirty="0">
              <a:solidFill>
                <a:schemeClr val="accent2">
                  <a:lumMod val="50000"/>
                </a:schemeClr>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3200" dirty="0">
                <a:solidFill>
                  <a:srgbClr val="000000"/>
                </a:solidFill>
                <a:latin typeface="Times New Roman" panose="02020603050405020304" pitchFamily="18" charset="0"/>
                <a:cs typeface="B Nazanin" panose="00000400000000000000" pitchFamily="2" charset="-78"/>
              </a:rPr>
              <a:t>گزش آئدس مهاجم ماده</a:t>
            </a:r>
            <a:endParaRPr lang="en-US" sz="32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3200" dirty="0">
                <a:solidFill>
                  <a:srgbClr val="000000"/>
                </a:solidFill>
                <a:latin typeface="Times New Roman" panose="02020603050405020304" pitchFamily="18" charset="0"/>
                <a:cs typeface="B Nazanin" panose="00000400000000000000" pitchFamily="2" charset="-78"/>
              </a:rPr>
              <a:t>از مادر به جنین</a:t>
            </a:r>
            <a:endParaRPr lang="en-US" sz="32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3200" dirty="0">
                <a:solidFill>
                  <a:srgbClr val="000000"/>
                </a:solidFill>
                <a:latin typeface="Times New Roman" panose="02020603050405020304" pitchFamily="18" charset="0"/>
                <a:cs typeface="B Nazanin" panose="00000400000000000000" pitchFamily="2" charset="-78"/>
              </a:rPr>
              <a:t>ارتباط جنسی محافظت نشده</a:t>
            </a:r>
            <a:endParaRPr lang="en-US" sz="32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3200" dirty="0">
                <a:solidFill>
                  <a:srgbClr val="000000"/>
                </a:solidFill>
                <a:latin typeface="Times New Roman" panose="02020603050405020304" pitchFamily="18" charset="0"/>
                <a:cs typeface="B Nazanin" panose="00000400000000000000" pitchFamily="2" charset="-78"/>
              </a:rPr>
              <a:t>انتقال خون</a:t>
            </a:r>
            <a:endParaRPr lang="en-US" sz="3200" dirty="0">
              <a:solidFill>
                <a:srgbClr val="000000"/>
              </a:solidFill>
              <a:latin typeface="Times New Roman" panose="02020603050405020304" pitchFamily="18" charset="0"/>
              <a:cs typeface="B Nazanin" panose="00000400000000000000" pitchFamily="2" charset="-78"/>
            </a:endParaRPr>
          </a:p>
        </p:txBody>
      </p:sp>
      <p:pic>
        <p:nvPicPr>
          <p:cNvPr id="3" name="Picture 2"/>
          <p:cNvPicPr>
            <a:picLocks noChangeAspect="1"/>
          </p:cNvPicPr>
          <p:nvPr/>
        </p:nvPicPr>
        <p:blipFill>
          <a:blip r:embed="rId2"/>
          <a:stretch>
            <a:fillRect/>
          </a:stretch>
        </p:blipFill>
        <p:spPr>
          <a:xfrm>
            <a:off x="1781825" y="376526"/>
            <a:ext cx="2648409" cy="2648409"/>
          </a:xfrm>
          <a:prstGeom prst="rect">
            <a:avLst/>
          </a:prstGeom>
        </p:spPr>
      </p:pic>
      <p:sp>
        <p:nvSpPr>
          <p:cNvPr id="4" name="Rectangle 3"/>
          <p:cNvSpPr/>
          <p:nvPr/>
        </p:nvSpPr>
        <p:spPr>
          <a:xfrm>
            <a:off x="3349047" y="438922"/>
            <a:ext cx="5257610" cy="2677656"/>
          </a:xfrm>
          <a:prstGeom prst="rect">
            <a:avLst/>
          </a:prstGeom>
        </p:spPr>
        <p:txBody>
          <a:bodyPr wrap="square">
            <a:spAutoFit/>
          </a:bodyPr>
          <a:lstStyle/>
          <a:p>
            <a:pPr marL="457200" indent="-457200" algn="r" rtl="1">
              <a:buFont typeface="Arial" panose="020B0604020202020204" pitchFamily="34" charset="0"/>
              <a:buChar char="•"/>
            </a:pPr>
            <a:r>
              <a:rPr lang="fa-IR" sz="2800" dirty="0">
                <a:solidFill>
                  <a:srgbClr val="000000"/>
                </a:solidFill>
                <a:latin typeface="Times New Roman" panose="02020603050405020304" pitchFamily="18" charset="0"/>
                <a:cs typeface="B Nazanin" panose="00000400000000000000" pitchFamily="2" charset="-78"/>
              </a:rPr>
              <a:t>تب</a:t>
            </a:r>
            <a:endParaRPr lang="en-US" sz="28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2800" dirty="0">
                <a:solidFill>
                  <a:srgbClr val="000000"/>
                </a:solidFill>
                <a:latin typeface="Times New Roman" panose="02020603050405020304" pitchFamily="18" charset="0"/>
                <a:cs typeface="B Nazanin" panose="00000400000000000000" pitchFamily="2" charset="-78"/>
              </a:rPr>
              <a:t>راش پوستی</a:t>
            </a:r>
            <a:endParaRPr lang="en-US" sz="28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2800" dirty="0">
                <a:solidFill>
                  <a:srgbClr val="000000"/>
                </a:solidFill>
                <a:latin typeface="Times New Roman" panose="02020603050405020304" pitchFamily="18" charset="0"/>
                <a:cs typeface="B Nazanin" panose="00000400000000000000" pitchFamily="2" charset="-78"/>
              </a:rPr>
              <a:t>سردرد</a:t>
            </a:r>
            <a:endParaRPr lang="en-US" sz="28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2800" dirty="0">
                <a:solidFill>
                  <a:srgbClr val="000000"/>
                </a:solidFill>
                <a:latin typeface="Times New Roman" panose="02020603050405020304" pitchFamily="18" charset="0"/>
                <a:cs typeface="B Nazanin" panose="00000400000000000000" pitchFamily="2" charset="-78"/>
              </a:rPr>
              <a:t>درد مفاصل</a:t>
            </a:r>
            <a:endParaRPr lang="en-US" sz="28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2800" dirty="0">
                <a:solidFill>
                  <a:srgbClr val="000000"/>
                </a:solidFill>
                <a:latin typeface="Times New Roman" panose="02020603050405020304" pitchFamily="18" charset="0"/>
                <a:cs typeface="B Nazanin" panose="00000400000000000000" pitchFamily="2" charset="-78"/>
              </a:rPr>
              <a:t>قرمزی چشم</a:t>
            </a:r>
            <a:endParaRPr lang="en-US" sz="2800" dirty="0">
              <a:solidFill>
                <a:srgbClr val="000000"/>
              </a:solidFill>
              <a:latin typeface="Times New Roman" panose="02020603050405020304" pitchFamily="18" charset="0"/>
              <a:cs typeface="B Nazanin" panose="00000400000000000000" pitchFamily="2" charset="-78"/>
            </a:endParaRPr>
          </a:p>
          <a:p>
            <a:pPr marL="457200" indent="-457200" algn="r" rtl="1">
              <a:buFont typeface="Arial" panose="020B0604020202020204" pitchFamily="34" charset="0"/>
              <a:buChar char="•"/>
            </a:pPr>
            <a:r>
              <a:rPr lang="fa-IR" sz="2800" dirty="0">
                <a:solidFill>
                  <a:srgbClr val="000000"/>
                </a:solidFill>
                <a:latin typeface="Times New Roman" panose="02020603050405020304" pitchFamily="18" charset="0"/>
                <a:cs typeface="B Nazanin" panose="00000400000000000000" pitchFamily="2" charset="-78"/>
              </a:rPr>
              <a:t>درد عضلات</a:t>
            </a:r>
            <a:endParaRPr lang="en-US" sz="2800" dirty="0">
              <a:solidFill>
                <a:srgbClr val="000000"/>
              </a:solidFill>
              <a:latin typeface="Times New Roman" panose="02020603050405020304" pitchFamily="18" charset="0"/>
              <a:cs typeface="B Nazanin" panose="00000400000000000000" pitchFamily="2" charset="-78"/>
            </a:endParaRPr>
          </a:p>
        </p:txBody>
      </p:sp>
      <p:sp>
        <p:nvSpPr>
          <p:cNvPr id="6" name="Rectangle 5"/>
          <p:cNvSpPr/>
          <p:nvPr/>
        </p:nvSpPr>
        <p:spPr>
          <a:xfrm>
            <a:off x="9037573" y="1226638"/>
            <a:ext cx="2492990" cy="784830"/>
          </a:xfrm>
          <a:prstGeom prst="rect">
            <a:avLst/>
          </a:prstGeom>
        </p:spPr>
        <p:txBody>
          <a:bodyPr wrap="none">
            <a:spAutoFit/>
          </a:bodyPr>
          <a:lstStyle/>
          <a:p>
            <a:pPr algn="r" rtl="1"/>
            <a:r>
              <a:rPr lang="fa-IR" sz="45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بیماری زیکا</a:t>
            </a:r>
            <a:endParaRPr lang="en-US" sz="4500" b="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6655192" y="3648126"/>
            <a:ext cx="4490357" cy="2325008"/>
          </a:xfrm>
          <a:prstGeom prst="rect">
            <a:avLst/>
          </a:prstGeom>
        </p:spPr>
      </p:pic>
      <p:sp>
        <p:nvSpPr>
          <p:cNvPr id="10" name="Rectangle 9"/>
          <p:cNvSpPr/>
          <p:nvPr/>
        </p:nvSpPr>
        <p:spPr>
          <a:xfrm rot="19863075">
            <a:off x="5946683" y="4275269"/>
            <a:ext cx="3201517" cy="369332"/>
          </a:xfrm>
          <a:prstGeom prst="rect">
            <a:avLst/>
          </a:prstGeom>
          <a:ln>
            <a:solidFill>
              <a:srgbClr val="FFFF00"/>
            </a:solidFill>
          </a:ln>
        </p:spPr>
        <p:txBody>
          <a:bodyPr wrap="none">
            <a:spAutoFit/>
          </a:bodyPr>
          <a:lstStyle/>
          <a:p>
            <a:r>
              <a:rPr lang="en-US" b="1" dirty="0">
                <a:solidFill>
                  <a:srgbClr val="FF0000"/>
                </a:solidFill>
                <a:effectLst>
                  <a:outerShdw blurRad="38100" dist="38100" dir="2700000" algn="tl">
                    <a:srgbClr val="000000">
                      <a:alpha val="43137"/>
                    </a:srgbClr>
                  </a:outerShdw>
                </a:effectLst>
              </a:rPr>
              <a:t>Congenital </a:t>
            </a:r>
            <a:r>
              <a:rPr lang="en-US" b="1" dirty="0" err="1">
                <a:solidFill>
                  <a:srgbClr val="FF0000"/>
                </a:solidFill>
                <a:effectLst>
                  <a:outerShdw blurRad="38100" dist="38100" dir="2700000" algn="tl">
                    <a:srgbClr val="000000">
                      <a:alpha val="43137"/>
                    </a:srgbClr>
                  </a:outerShdw>
                </a:effectLst>
              </a:rPr>
              <a:t>Zika</a:t>
            </a:r>
            <a:r>
              <a:rPr lang="en-US" b="1" dirty="0">
                <a:solidFill>
                  <a:srgbClr val="FF0000"/>
                </a:solidFill>
                <a:effectLst>
                  <a:outerShdw blurRad="38100" dist="38100" dir="2700000" algn="tl">
                    <a:srgbClr val="000000">
                      <a:alpha val="43137"/>
                    </a:srgbClr>
                  </a:outerShdw>
                </a:effectLst>
              </a:rPr>
              <a:t> Syndrome </a:t>
            </a:r>
          </a:p>
        </p:txBody>
      </p:sp>
      <p:sp>
        <p:nvSpPr>
          <p:cNvPr id="9" name="Rectangle: Rounded Corners 8">
            <a:extLst>
              <a:ext uri="{FF2B5EF4-FFF2-40B4-BE49-F238E27FC236}">
                <a16:creationId xmlns:a16="http://schemas.microsoft.com/office/drawing/2014/main" id="{155733EF-3FAD-46F8-A587-BF0CF9E4DCF1}"/>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97353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85" y="304801"/>
            <a:ext cx="9869251" cy="1143000"/>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a:noAutofit/>
          </a:bodyPr>
          <a:lstStyle/>
          <a:p>
            <a:pPr algn="r" rtl="1"/>
            <a:r>
              <a:rPr lang="fa-IR" sz="3600" b="1" dirty="0">
                <a:solidFill>
                  <a:schemeClr val="tx1"/>
                </a:solidFill>
                <a:latin typeface="Georgia" panose="02040502050405020303" pitchFamily="18" charset="0"/>
                <a:cs typeface="+mn-cs"/>
              </a:rPr>
              <a:t>عوارض بیماری زیکا</a:t>
            </a:r>
          </a:p>
        </p:txBody>
      </p:sp>
      <p:sp>
        <p:nvSpPr>
          <p:cNvPr id="3" name="Content Placeholder 2"/>
          <p:cNvSpPr>
            <a:spLocks noGrp="1"/>
          </p:cNvSpPr>
          <p:nvPr>
            <p:ph idx="1"/>
          </p:nvPr>
        </p:nvSpPr>
        <p:spPr>
          <a:xfrm>
            <a:off x="519545" y="1447801"/>
            <a:ext cx="10366627" cy="4616115"/>
          </a:xfrm>
        </p:spPr>
        <p:txBody>
          <a:bodyPr anchor="ctr">
            <a:normAutofit fontScale="70000" lnSpcReduction="20000"/>
          </a:bodyPr>
          <a:lstStyle/>
          <a:p>
            <a:pPr algn="just" rtl="1">
              <a:lnSpc>
                <a:spcPct val="200000"/>
              </a:lnSpc>
            </a:pPr>
            <a:r>
              <a:rPr lang="fa-IR" sz="2900" b="1" dirty="0">
                <a:latin typeface="Georgia" panose="02040502050405020303" pitchFamily="18" charset="0"/>
                <a:cs typeface="B Nazanin" panose="00000400000000000000" pitchFamily="2" charset="-78"/>
              </a:rPr>
              <a:t>زیکا موجب عوارض عصبی شدید می شود</a:t>
            </a:r>
          </a:p>
          <a:p>
            <a:pPr algn="just" rtl="1">
              <a:lnSpc>
                <a:spcPct val="200000"/>
              </a:lnSpc>
            </a:pPr>
            <a:r>
              <a:rPr lang="fa-IR" sz="3100" b="1" dirty="0">
                <a:latin typeface="Georgia" panose="02040502050405020303" pitchFamily="18" charset="0"/>
                <a:cs typeface="B Nazanin" panose="00000400000000000000" pitchFamily="2" charset="-78"/>
              </a:rPr>
              <a:t>سندرم گلین باره</a:t>
            </a:r>
          </a:p>
          <a:p>
            <a:pPr algn="just" rtl="1">
              <a:lnSpc>
                <a:spcPct val="200000"/>
              </a:lnSpc>
            </a:pPr>
            <a:r>
              <a:rPr lang="fa-IR" sz="3100" b="1" dirty="0">
                <a:latin typeface="Georgia" panose="02040502050405020303" pitchFamily="18" charset="0"/>
                <a:cs typeface="B Nazanin" panose="00000400000000000000" pitchFamily="2" charset="-78"/>
              </a:rPr>
              <a:t>افزایش 20 برابر در ابتلا به:</a:t>
            </a:r>
            <a:endParaRPr lang="en-US" sz="3100" b="1" dirty="0">
              <a:latin typeface="Georgia" panose="02040502050405020303" pitchFamily="18" charset="0"/>
              <a:cs typeface="B Nazanin" panose="00000400000000000000" pitchFamily="2" charset="-78"/>
            </a:endParaRPr>
          </a:p>
          <a:p>
            <a:pPr marL="0" lvl="1" indent="182563" algn="just" rtl="1">
              <a:lnSpc>
                <a:spcPct val="200000"/>
              </a:lnSpc>
            </a:pPr>
            <a:r>
              <a:rPr lang="fa-IR" sz="3600" b="1" dirty="0">
                <a:latin typeface="Georgia" panose="02040502050405020303" pitchFamily="18" charset="0"/>
                <a:cs typeface="B Nazanin" panose="00000400000000000000" pitchFamily="2" charset="-78"/>
              </a:rPr>
              <a:t>میکروسفالی</a:t>
            </a:r>
            <a:endParaRPr lang="en-US" sz="3600" b="1" dirty="0">
              <a:latin typeface="Georgia" panose="02040502050405020303" pitchFamily="18" charset="0"/>
              <a:cs typeface="B Nazanin" panose="00000400000000000000" pitchFamily="2" charset="-78"/>
            </a:endParaRPr>
          </a:p>
          <a:p>
            <a:pPr marL="0" lvl="1" indent="182563" algn="just" rtl="1">
              <a:lnSpc>
                <a:spcPct val="200000"/>
              </a:lnSpc>
            </a:pPr>
            <a:r>
              <a:rPr lang="fa-IR" sz="3600" b="1" dirty="0">
                <a:latin typeface="Georgia" panose="02040502050405020303" pitchFamily="18" charset="0"/>
                <a:cs typeface="B Nazanin" panose="00000400000000000000" pitchFamily="2" charset="-78"/>
              </a:rPr>
              <a:t>سقط خودبخودی</a:t>
            </a:r>
            <a:endParaRPr lang="en-US" sz="3600" b="1" dirty="0">
              <a:latin typeface="Georgia" panose="02040502050405020303" pitchFamily="18" charset="0"/>
              <a:cs typeface="B Nazanin" panose="00000400000000000000" pitchFamily="2" charset="-78"/>
            </a:endParaRPr>
          </a:p>
          <a:p>
            <a:pPr marL="0" lvl="1" indent="182563" algn="just" rtl="1">
              <a:lnSpc>
                <a:spcPct val="200000"/>
              </a:lnSpc>
            </a:pPr>
            <a:r>
              <a:rPr lang="fa-IR" sz="3600" b="1" dirty="0">
                <a:latin typeface="Georgia" panose="02040502050405020303" pitchFamily="18" charset="0"/>
                <a:cs typeface="B Nazanin" panose="00000400000000000000" pitchFamily="2" charset="-78"/>
              </a:rPr>
              <a:t>محدودیت رشد داخل رحمی</a:t>
            </a:r>
            <a:endParaRPr lang="en-US" sz="3600" b="1" dirty="0">
              <a:latin typeface="Georgia" panose="02040502050405020303" pitchFamily="18" charset="0"/>
              <a:cs typeface="B Nazanin" panose="00000400000000000000" pitchFamily="2" charset="-78"/>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2673" y="1735282"/>
            <a:ext cx="5403271" cy="43286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Rounded Corners 5">
            <a:extLst>
              <a:ext uri="{FF2B5EF4-FFF2-40B4-BE49-F238E27FC236}">
                <a16:creationId xmlns:a16="http://schemas.microsoft.com/office/drawing/2014/main" id="{3EFDB9A6-B23C-4E26-8F6D-53CF3DF0D208}"/>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568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1854" y="387541"/>
            <a:ext cx="4828353" cy="1143000"/>
          </a:xfrm>
          <a:solidFill>
            <a:schemeClr val="bg1">
              <a:lumMod val="75000"/>
            </a:schemeClr>
          </a:solidFill>
        </p:spPr>
        <p:txBody>
          <a:bodyPr>
            <a:normAutofit/>
          </a:bodyPr>
          <a:lstStyle/>
          <a:p>
            <a:pPr algn="r"/>
            <a:r>
              <a:rPr lang="fa-IR" dirty="0">
                <a:solidFill>
                  <a:schemeClr val="tx1"/>
                </a:solidFill>
                <a:cs typeface="+mn-cs"/>
              </a:rPr>
              <a:t>بیماری چیکونگونیا</a:t>
            </a:r>
            <a:endParaRPr lang="en-US" dirty="0">
              <a:solidFill>
                <a:schemeClr val="tx1"/>
              </a:solidFill>
              <a:cs typeface="+mn-cs"/>
            </a:endParaRPr>
          </a:p>
        </p:txBody>
      </p:sp>
      <p:sp>
        <p:nvSpPr>
          <p:cNvPr id="3" name="Content Placeholder 2"/>
          <p:cNvSpPr>
            <a:spLocks noGrp="1"/>
          </p:cNvSpPr>
          <p:nvPr>
            <p:ph idx="1"/>
          </p:nvPr>
        </p:nvSpPr>
        <p:spPr>
          <a:xfrm>
            <a:off x="5891645" y="2107932"/>
            <a:ext cx="6144947" cy="4417996"/>
          </a:xfrm>
        </p:spPr>
        <p:txBody>
          <a:bodyPr>
            <a:noAutofit/>
          </a:bodyPr>
          <a:lstStyle/>
          <a:p>
            <a:pPr algn="justLow" rtl="1">
              <a:lnSpc>
                <a:spcPct val="150000"/>
              </a:lnSpc>
            </a:pPr>
            <a:r>
              <a:rPr lang="fa-IR" sz="2400" b="1" dirty="0">
                <a:cs typeface="B Nazanin" panose="00000400000000000000" pitchFamily="2" charset="-78"/>
              </a:rPr>
              <a:t>درگیری شدید مفاصل (درد و التهاب تا چند ماه)</a:t>
            </a:r>
          </a:p>
          <a:p>
            <a:pPr algn="justLow" rtl="1">
              <a:lnSpc>
                <a:spcPct val="150000"/>
              </a:lnSpc>
            </a:pPr>
            <a:r>
              <a:rPr lang="fa-IR" sz="2400" b="1" dirty="0">
                <a:cs typeface="B Nazanin" panose="00000400000000000000" pitchFamily="2" charset="-78"/>
              </a:rPr>
              <a:t>چیکونگونیا یک کلمه تانزانیایی به معنی فردی با </a:t>
            </a:r>
            <a:r>
              <a:rPr lang="fa-IR" sz="2400" b="1" dirty="0">
                <a:solidFill>
                  <a:srgbClr val="FF0000"/>
                </a:solidFill>
                <a:cs typeface="B Nazanin" panose="00000400000000000000" pitchFamily="2" charset="-78"/>
              </a:rPr>
              <a:t>«کمر خمیده» </a:t>
            </a:r>
          </a:p>
          <a:p>
            <a:pPr algn="justLow" rtl="1">
              <a:lnSpc>
                <a:spcPct val="150000"/>
              </a:lnSpc>
            </a:pPr>
            <a:r>
              <a:rPr lang="fa-IR" sz="2400" b="1" dirty="0">
                <a:cs typeface="B Nazanin" panose="00000400000000000000" pitchFamily="2" charset="-78"/>
              </a:rPr>
              <a:t>اولین اپیدمی در میلان ایتالیا</a:t>
            </a:r>
          </a:p>
          <a:p>
            <a:pPr algn="justLow" rtl="1">
              <a:lnSpc>
                <a:spcPct val="150000"/>
              </a:lnSpc>
            </a:pPr>
            <a:r>
              <a:rPr lang="fa-IR" sz="2400" b="1" dirty="0">
                <a:solidFill>
                  <a:srgbClr val="FF0000"/>
                </a:solidFill>
                <a:cs typeface="B Nazanin" panose="00000400000000000000" pitchFamily="2" charset="-78"/>
              </a:rPr>
              <a:t>تهدیدی برای نیروهای نظامی </a:t>
            </a:r>
          </a:p>
          <a:p>
            <a:pPr algn="r" rtl="1">
              <a:lnSpc>
                <a:spcPct val="150000"/>
              </a:lnSpc>
            </a:pPr>
            <a:endParaRPr lang="en-US" sz="2400" dirty="0">
              <a:cs typeface="+mn-cs"/>
            </a:endParaRPr>
          </a:p>
        </p:txBody>
      </p:sp>
      <p:pic>
        <p:nvPicPr>
          <p:cNvPr id="5" name="Picture 4" descr="Screenshot 2019-02-25 14.49.32.png"/>
          <p:cNvPicPr>
            <a:picLocks noChangeAspect="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l="11668" t="9197" r="9212" b="12462"/>
          <a:stretch/>
        </p:blipFill>
        <p:spPr>
          <a:xfrm>
            <a:off x="693878" y="518349"/>
            <a:ext cx="2065650" cy="2763965"/>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srcRect l="54788" t="51823" r="804" b="5940"/>
          <a:stretch/>
        </p:blipFill>
        <p:spPr>
          <a:xfrm>
            <a:off x="212614" y="3561347"/>
            <a:ext cx="2546914" cy="259661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srcRect l="5133" t="4234" r="27476" b="54434"/>
          <a:stretch/>
        </p:blipFill>
        <p:spPr>
          <a:xfrm>
            <a:off x="3034881" y="3561347"/>
            <a:ext cx="2460540" cy="2558061"/>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2551A29C-054F-420D-ACA0-EFF0FDDBCDD4}"/>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31357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B021D-BD28-4180-B6C2-B07E3EEC719F}"/>
              </a:ext>
            </a:extLst>
          </p:cNvPr>
          <p:cNvSpPr>
            <a:spLocks noGrp="1"/>
          </p:cNvSpPr>
          <p:nvPr>
            <p:ph type="title"/>
          </p:nvPr>
        </p:nvSpPr>
        <p:spPr/>
        <p:txBody>
          <a:bodyPr/>
          <a:lstStyle/>
          <a:p>
            <a:r>
              <a:rPr lang="fa-IR" dirty="0"/>
              <a:t>به چه دلیل بیماریهای منتقله از حشرات رو به افزایش است؟</a:t>
            </a:r>
            <a:endParaRPr lang="en-US" dirty="0"/>
          </a:p>
        </p:txBody>
      </p:sp>
      <p:sp>
        <p:nvSpPr>
          <p:cNvPr id="3" name="Content Placeholder 2">
            <a:extLst>
              <a:ext uri="{FF2B5EF4-FFF2-40B4-BE49-F238E27FC236}">
                <a16:creationId xmlns:a16="http://schemas.microsoft.com/office/drawing/2014/main" id="{0DDE9994-F151-4B09-A4C1-1E5277D2AD39}"/>
              </a:ext>
            </a:extLst>
          </p:cNvPr>
          <p:cNvSpPr>
            <a:spLocks noGrp="1"/>
          </p:cNvSpPr>
          <p:nvPr>
            <p:ph idx="1"/>
          </p:nvPr>
        </p:nvSpPr>
        <p:spPr>
          <a:xfrm>
            <a:off x="1451579" y="2015732"/>
            <a:ext cx="9964134" cy="3450613"/>
          </a:xfrm>
        </p:spPr>
        <p:txBody>
          <a:bodyPr/>
          <a:lstStyle/>
          <a:p>
            <a:pPr marL="0" indent="0" algn="r" rtl="1">
              <a:buNone/>
            </a:pPr>
            <a:r>
              <a:rPr lang="fa-IR" dirty="0"/>
              <a:t>گرم شدن کره زمین، شرایط را برای زندگی حشرات به ویژه پشه ها مساعد تر کرده است  و از سویی دیگر مسافرت ها و جابجایی کالاهای دارای تخم پشه ها، باعث شده است که  این موجودات ریز از سرزمین مادری خود سفر کنند و از قاره ای به قاره ی دیگر بروند. </a:t>
            </a:r>
          </a:p>
          <a:p>
            <a:pPr marL="0" indent="0" algn="r" rtl="1">
              <a:buNone/>
            </a:pPr>
            <a:r>
              <a:rPr lang="fa-IR" dirty="0"/>
              <a:t>   </a:t>
            </a:r>
            <a:r>
              <a:rPr lang="fa-IR" dirty="0" err="1"/>
              <a:t>یكی</a:t>
            </a:r>
            <a:r>
              <a:rPr lang="fa-IR" dirty="0"/>
              <a:t> از مهم ترین پشه های جهان   </a:t>
            </a:r>
            <a:r>
              <a:rPr lang="fa-IR" dirty="0">
                <a:solidFill>
                  <a:srgbClr val="FF0000"/>
                </a:solidFill>
              </a:rPr>
              <a:t>پشه </a:t>
            </a:r>
            <a:r>
              <a:rPr lang="fa-IR" dirty="0" err="1">
                <a:solidFill>
                  <a:srgbClr val="FF0000"/>
                </a:solidFill>
              </a:rPr>
              <a:t>آئدس</a:t>
            </a:r>
            <a:r>
              <a:rPr lang="fa-IR" dirty="0">
                <a:solidFill>
                  <a:srgbClr val="FF0000"/>
                </a:solidFill>
              </a:rPr>
              <a:t> مهاجم </a:t>
            </a:r>
            <a:r>
              <a:rPr lang="fa-IR" dirty="0"/>
              <a:t>است </a:t>
            </a:r>
          </a:p>
          <a:p>
            <a:pPr marL="0" indent="0" algn="r" rtl="1">
              <a:buNone/>
            </a:pPr>
            <a:r>
              <a:rPr lang="fa-IR" dirty="0"/>
              <a:t>    که می تواند وسیله انتقال بیماری های  ویروسی مهمی باشد.</a:t>
            </a:r>
            <a:endParaRPr lang="en-US" dirty="0"/>
          </a:p>
        </p:txBody>
      </p:sp>
      <p:pic>
        <p:nvPicPr>
          <p:cNvPr id="4" name="Picture 3">
            <a:extLst>
              <a:ext uri="{FF2B5EF4-FFF2-40B4-BE49-F238E27FC236}">
                <a16:creationId xmlns:a16="http://schemas.microsoft.com/office/drawing/2014/main" id="{FE22028C-ED2D-4AF5-9B52-8A12FB735C02}"/>
              </a:ext>
            </a:extLst>
          </p:cNvPr>
          <p:cNvPicPr>
            <a:picLocks noChangeAspect="1"/>
          </p:cNvPicPr>
          <p:nvPr/>
        </p:nvPicPr>
        <p:blipFill>
          <a:blip r:embed="rId2"/>
          <a:stretch>
            <a:fillRect/>
          </a:stretch>
        </p:blipFill>
        <p:spPr>
          <a:xfrm>
            <a:off x="530086" y="3009541"/>
            <a:ext cx="4799151" cy="2811388"/>
          </a:xfrm>
          <a:prstGeom prst="rect">
            <a:avLst/>
          </a:prstGeom>
        </p:spPr>
      </p:pic>
      <p:sp>
        <p:nvSpPr>
          <p:cNvPr id="5" name="Rectangle: Rounded Corners 4">
            <a:extLst>
              <a:ext uri="{FF2B5EF4-FFF2-40B4-BE49-F238E27FC236}">
                <a16:creationId xmlns:a16="http://schemas.microsoft.com/office/drawing/2014/main" id="{63F40497-AF46-402D-A2BA-64070C99B8F5}"/>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34046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85" y="197636"/>
            <a:ext cx="9733815" cy="1218882"/>
          </a:xfr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normAutofit/>
          </a:bodyPr>
          <a:lstStyle/>
          <a:p>
            <a:pPr algn="r" rtl="0"/>
            <a:r>
              <a:rPr lang="fa-IR" dirty="0">
                <a:solidFill>
                  <a:schemeClr val="tx1"/>
                </a:solidFill>
                <a:latin typeface="Georgia" panose="02040502050405020303" pitchFamily="18" charset="0"/>
                <a:cs typeface="B Nazanin" panose="00000400000000000000" pitchFamily="2" charset="-78"/>
              </a:rPr>
              <a:t>راههای انتقال بیماری چیکونگونیا</a:t>
            </a:r>
          </a:p>
        </p:txBody>
      </p:sp>
      <p:sp>
        <p:nvSpPr>
          <p:cNvPr id="3" name="Content Placeholder 2"/>
          <p:cNvSpPr>
            <a:spLocks noGrp="1"/>
          </p:cNvSpPr>
          <p:nvPr>
            <p:ph idx="1"/>
          </p:nvPr>
        </p:nvSpPr>
        <p:spPr>
          <a:xfrm>
            <a:off x="308008" y="1648328"/>
            <a:ext cx="11176514" cy="3738060"/>
          </a:xfrm>
        </p:spPr>
        <p:txBody>
          <a:bodyPr anchor="ctr">
            <a:noAutofit/>
          </a:bodyPr>
          <a:lstStyle/>
          <a:p>
            <a:pPr marL="285750" lvl="0" indent="-285750" algn="r" rtl="1">
              <a:lnSpc>
                <a:spcPct val="200000"/>
              </a:lnSpc>
              <a:spcBef>
                <a:spcPts val="0"/>
              </a:spcBef>
            </a:pPr>
            <a:r>
              <a:rPr lang="fa-IR" sz="2800" b="1" dirty="0">
                <a:solidFill>
                  <a:prstClr val="black"/>
                </a:solidFill>
                <a:latin typeface="Georgia" panose="02040502050405020303" pitchFamily="18" charset="0"/>
                <a:cs typeface="B Nazanin" panose="00000400000000000000" pitchFamily="2" charset="-78"/>
              </a:rPr>
              <a:t>گزش پشه های </a:t>
            </a:r>
            <a:r>
              <a:rPr lang="fa-IR" sz="2800" b="1" dirty="0">
                <a:solidFill>
                  <a:srgbClr val="FF0000"/>
                </a:solidFill>
                <a:cs typeface="B Nazanin" panose="00000400000000000000" pitchFamily="2" charset="-78"/>
              </a:rPr>
              <a:t>پشه های </a:t>
            </a:r>
            <a:r>
              <a:rPr lang="fa-IR" sz="2800" b="1" i="1" dirty="0">
                <a:solidFill>
                  <a:srgbClr val="FF0000"/>
                </a:solidFill>
                <a:cs typeface="B Nazanin" panose="00000400000000000000" pitchFamily="2" charset="-78"/>
              </a:rPr>
              <a:t>آئدس اجیپتی </a:t>
            </a:r>
            <a:r>
              <a:rPr lang="fa-IR" sz="2800" b="1" dirty="0">
                <a:solidFill>
                  <a:srgbClr val="FF0000"/>
                </a:solidFill>
                <a:cs typeface="B Nazanin" panose="00000400000000000000" pitchFamily="2" charset="-78"/>
              </a:rPr>
              <a:t>و</a:t>
            </a:r>
            <a:r>
              <a:rPr lang="fa-IR" sz="2800" b="1" i="1" dirty="0">
                <a:solidFill>
                  <a:srgbClr val="FF0000"/>
                </a:solidFill>
                <a:cs typeface="B Nazanin" panose="00000400000000000000" pitchFamily="2" charset="-78"/>
              </a:rPr>
              <a:t>  آئدس آلبوپیکتوس</a:t>
            </a:r>
          </a:p>
          <a:p>
            <a:pPr marL="285750" lvl="0" indent="-285750" algn="justLow" rtl="1">
              <a:lnSpc>
                <a:spcPct val="200000"/>
              </a:lnSpc>
              <a:spcBef>
                <a:spcPts val="0"/>
              </a:spcBef>
            </a:pPr>
            <a:r>
              <a:rPr lang="fa-IR" sz="2800" b="1" dirty="0">
                <a:solidFill>
                  <a:srgbClr val="1F497D">
                    <a:lumMod val="50000"/>
                  </a:srgbClr>
                </a:solidFill>
                <a:latin typeface="Georgia" panose="02040502050405020303" pitchFamily="18" charset="0"/>
                <a:cs typeface="B Nazanin" panose="00000400000000000000" pitchFamily="2" charset="-78"/>
              </a:rPr>
              <a:t>انتقال خون</a:t>
            </a:r>
            <a:r>
              <a:rPr lang="en-US" sz="2800" b="1" dirty="0">
                <a:solidFill>
                  <a:srgbClr val="1F497D">
                    <a:lumMod val="50000"/>
                  </a:srgbClr>
                </a:solidFill>
                <a:latin typeface="Georgia" panose="02040502050405020303" pitchFamily="18" charset="0"/>
                <a:cs typeface="B Nazanin" panose="00000400000000000000" pitchFamily="2" charset="-78"/>
              </a:rPr>
              <a:t> </a:t>
            </a:r>
          </a:p>
          <a:p>
            <a:pPr marL="285750" lvl="0" indent="-285750" algn="r" rtl="1">
              <a:lnSpc>
                <a:spcPct val="200000"/>
              </a:lnSpc>
              <a:spcBef>
                <a:spcPts val="0"/>
              </a:spcBef>
            </a:pPr>
            <a:r>
              <a:rPr lang="fa-IR" sz="2800" b="1" dirty="0">
                <a:solidFill>
                  <a:srgbClr val="1F497D">
                    <a:lumMod val="50000"/>
                  </a:srgbClr>
                </a:solidFill>
                <a:latin typeface="Georgia" panose="02040502050405020303" pitchFamily="18" charset="0"/>
                <a:cs typeface="B Nazanin" panose="00000400000000000000" pitchFamily="2" charset="-78"/>
              </a:rPr>
              <a:t>از مادر به جنین (سقط در سه ماهه  اول)</a:t>
            </a:r>
            <a:endParaRPr lang="en-US" sz="2800" b="1" dirty="0">
              <a:solidFill>
                <a:srgbClr val="1F497D">
                  <a:lumMod val="50000"/>
                </a:srgbClr>
              </a:solidFill>
              <a:latin typeface="Georgia" panose="02040502050405020303" pitchFamily="18" charset="0"/>
              <a:cs typeface="B Nazanin" panose="00000400000000000000" pitchFamily="2" charset="-78"/>
            </a:endParaRPr>
          </a:p>
        </p:txBody>
      </p:sp>
      <p:sp>
        <p:nvSpPr>
          <p:cNvPr id="4" name="Rectangle: Rounded Corners 3">
            <a:extLst>
              <a:ext uri="{FF2B5EF4-FFF2-40B4-BE49-F238E27FC236}">
                <a16:creationId xmlns:a16="http://schemas.microsoft.com/office/drawing/2014/main" id="{32E9BE94-6EEC-4CE1-A018-DFDAFE361867}"/>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0456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65" y="236044"/>
            <a:ext cx="9602262" cy="1160142"/>
          </a:xfrm>
          <a:solidFill>
            <a:schemeClr val="accent6">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2"/>
          </a:lnRef>
          <a:fillRef idx="1">
            <a:schemeClr val="lt1"/>
          </a:fillRef>
          <a:effectRef idx="0">
            <a:schemeClr val="accent2"/>
          </a:effectRef>
          <a:fontRef idx="minor">
            <a:schemeClr val="dk1"/>
          </a:fontRef>
        </p:style>
        <p:txBody>
          <a:bodyPr>
            <a:normAutofit/>
          </a:bodyPr>
          <a:lstStyle/>
          <a:p>
            <a:pPr algn="r"/>
            <a:r>
              <a:rPr lang="fa-IR" sz="4000" b="1" dirty="0">
                <a:solidFill>
                  <a:schemeClr val="tx1"/>
                </a:solidFill>
                <a:latin typeface="Georgia" panose="02040502050405020303" pitchFamily="18" charset="0"/>
                <a:cs typeface="B Nazanin" panose="00000400000000000000" pitchFamily="2" charset="-78"/>
              </a:rPr>
              <a:t>علائم بیماری چیکونگونیا</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64378" y="1683426"/>
            <a:ext cx="2603511" cy="1889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64378" y="3572620"/>
            <a:ext cx="2603511" cy="2113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52572" t="25143"/>
          <a:stretch/>
        </p:blipFill>
        <p:spPr bwMode="auto">
          <a:xfrm>
            <a:off x="605754" y="3553690"/>
            <a:ext cx="3245379" cy="2373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17773" y="1663675"/>
            <a:ext cx="4974445" cy="4404283"/>
          </a:xfrm>
          <a:prstGeom prst="rect">
            <a:avLst/>
          </a:prstGeom>
        </p:spPr>
        <p:txBody>
          <a:bodyPr wrap="square">
            <a:spAutoFit/>
          </a:bodyPr>
          <a:lstStyle/>
          <a:p>
            <a:pPr marL="342900" indent="-342900" algn="justLow" rtl="1">
              <a:lnSpc>
                <a:spcPct val="120000"/>
              </a:lnSpc>
              <a:buFont typeface="Wingdings" panose="05000000000000000000" pitchFamily="2" charset="2"/>
              <a:buChar char="ü"/>
            </a:pPr>
            <a:r>
              <a:rPr lang="fa-IR" sz="2800" b="1" dirty="0">
                <a:latin typeface="Georgia" panose="02040502050405020303" pitchFamily="18" charset="0"/>
                <a:cs typeface="B Nazanin" panose="00000400000000000000" pitchFamily="2" charset="-78"/>
              </a:rPr>
              <a:t>در 70 درصد دارای علائم</a:t>
            </a:r>
            <a:endParaRPr lang="en-US" sz="2800" b="1" dirty="0">
              <a:latin typeface="Georgia" panose="02040502050405020303" pitchFamily="18" charset="0"/>
              <a:cs typeface="B Nazanin" panose="00000400000000000000" pitchFamily="2" charset="-78"/>
            </a:endParaRPr>
          </a:p>
          <a:p>
            <a:pPr marL="342900" indent="-342900" algn="justLow" rtl="1">
              <a:lnSpc>
                <a:spcPct val="120000"/>
              </a:lnSpc>
              <a:buFont typeface="Wingdings" panose="05000000000000000000" pitchFamily="2" charset="2"/>
              <a:buChar char="ü"/>
            </a:pPr>
            <a:r>
              <a:rPr lang="fa-IR" sz="2800" b="1" dirty="0">
                <a:latin typeface="Georgia" panose="02040502050405020303" pitchFamily="18" charset="0"/>
                <a:cs typeface="B Nazanin" panose="00000400000000000000" pitchFamily="2" charset="-78"/>
              </a:rPr>
              <a:t>دوره کمون 2 الی 12 روز</a:t>
            </a:r>
          </a:p>
          <a:p>
            <a:pPr marL="342900" indent="-342900" algn="justLow" rtl="1">
              <a:lnSpc>
                <a:spcPct val="120000"/>
              </a:lnSpc>
              <a:buFont typeface="Wingdings" panose="05000000000000000000" pitchFamily="2" charset="2"/>
              <a:buChar char="ü"/>
            </a:pPr>
            <a:r>
              <a:rPr lang="fa-IR" sz="2800" b="1" dirty="0">
                <a:latin typeface="Georgia" panose="02040502050405020303" pitchFamily="18" charset="0"/>
                <a:cs typeface="B Nazanin" panose="00000400000000000000" pitchFamily="2" charset="-78"/>
              </a:rPr>
              <a:t>علائم بیماری شبیه بیماری تب دانگ است</a:t>
            </a:r>
            <a:endParaRPr lang="en-US" sz="2800" b="1" dirty="0">
              <a:latin typeface="Georgia" panose="02040502050405020303" pitchFamily="18" charset="0"/>
              <a:cs typeface="B Nazanin" panose="00000400000000000000" pitchFamily="2" charset="-78"/>
            </a:endParaRPr>
          </a:p>
          <a:p>
            <a:pPr marL="342900" indent="-342900" algn="justLow" rtl="1">
              <a:lnSpc>
                <a:spcPct val="150000"/>
              </a:lnSpc>
              <a:spcBef>
                <a:spcPct val="20000"/>
              </a:spcBef>
              <a:buFont typeface="Wingdings" panose="05000000000000000000" pitchFamily="2" charset="2"/>
              <a:buChar char="v"/>
            </a:pPr>
            <a:r>
              <a:rPr lang="fa-IR" sz="2400" b="1" dirty="0">
                <a:latin typeface="Georgia" panose="02040502050405020303" pitchFamily="18" charset="0"/>
                <a:cs typeface="B Nazanin" panose="00000400000000000000" pitchFamily="2" charset="-78"/>
              </a:rPr>
              <a:t>اکثر افراد به طور کامل بهبود می یابند اما در بعضی موارد، درد مفاصل ممکن است برای هفته ها یا به ندرت چندین ماه یا حتی 3 سال در مرحله مزمن بیماری ادامه یابد.</a:t>
            </a:r>
            <a:endParaRPr lang="en-US" sz="2400" b="1" dirty="0">
              <a:latin typeface="Georgia" panose="02040502050405020303" pitchFamily="18" charset="0"/>
              <a:cs typeface="B Nazanin" panose="00000400000000000000" pitchFamily="2" charset="-78"/>
            </a:endParaRPr>
          </a:p>
        </p:txBody>
      </p:sp>
      <p:pic>
        <p:nvPicPr>
          <p:cNvPr id="3" name="Picture 2" descr="Image result for chikungunya symptoms">
            <a:extLst>
              <a:ext uri="{FF2B5EF4-FFF2-40B4-BE49-F238E27FC236}">
                <a16:creationId xmlns:a16="http://schemas.microsoft.com/office/drawing/2014/main" id="{F8901E65-A55F-160F-8BED-9B1FCC1C0A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265" y="1396186"/>
            <a:ext cx="3292868" cy="215750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8BF20EF5-7DEB-44A2-91DE-8E4175E377F0}"/>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53301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915" y="5220724"/>
            <a:ext cx="3249282" cy="1231551"/>
          </a:xfrm>
        </p:spPr>
        <p:txBody>
          <a:bodyPr>
            <a:noAutofit/>
          </a:bodyPr>
          <a:lstStyle/>
          <a:p>
            <a:r>
              <a:rPr lang="fa-IR" sz="2400" i="0" dirty="0">
                <a:solidFill>
                  <a:schemeClr val="accent1">
                    <a:lumMod val="75000"/>
                  </a:schemeClr>
                </a:solidFill>
                <a:effectLst>
                  <a:outerShdw blurRad="38100" dist="38100" dir="2700000" algn="tl">
                    <a:srgbClr val="000000">
                      <a:alpha val="43137"/>
                    </a:srgbClr>
                  </a:outerShdw>
                </a:effectLst>
                <a:cs typeface="B Titr" panose="00000700000000000000" pitchFamily="2" charset="-78"/>
              </a:rPr>
              <a:t>برخی مبتلایان چیکونگونیا هفته ها و گاهی ماهها از درد مفاصل رنج خواهند کشید</a:t>
            </a:r>
          </a:p>
        </p:txBody>
      </p:sp>
      <p:pic>
        <p:nvPicPr>
          <p:cNvPr id="4" name="Picture 3"/>
          <p:cNvPicPr>
            <a:picLocks noChangeAspect="1"/>
          </p:cNvPicPr>
          <p:nvPr/>
        </p:nvPicPr>
        <p:blipFill>
          <a:blip r:embed="rId2"/>
          <a:stretch>
            <a:fillRect/>
          </a:stretch>
        </p:blipFill>
        <p:spPr>
          <a:xfrm>
            <a:off x="176306" y="160716"/>
            <a:ext cx="3249282" cy="4119903"/>
          </a:xfrm>
          <a:prstGeom prst="rect">
            <a:avLst/>
          </a:prstGeom>
        </p:spPr>
      </p:pic>
      <p:pic>
        <p:nvPicPr>
          <p:cNvPr id="5" name="Picture 4"/>
          <p:cNvPicPr>
            <a:picLocks noChangeAspect="1"/>
          </p:cNvPicPr>
          <p:nvPr/>
        </p:nvPicPr>
        <p:blipFill>
          <a:blip r:embed="rId3"/>
          <a:stretch>
            <a:fillRect/>
          </a:stretch>
        </p:blipFill>
        <p:spPr>
          <a:xfrm>
            <a:off x="3657600" y="160716"/>
            <a:ext cx="4275303" cy="3199206"/>
          </a:xfrm>
          <a:prstGeom prst="rect">
            <a:avLst/>
          </a:prstGeom>
        </p:spPr>
      </p:pic>
      <p:pic>
        <p:nvPicPr>
          <p:cNvPr id="7" name="Picture 6"/>
          <p:cNvPicPr>
            <a:picLocks noChangeAspect="1"/>
          </p:cNvPicPr>
          <p:nvPr/>
        </p:nvPicPr>
        <p:blipFill>
          <a:blip r:embed="rId4"/>
          <a:stretch>
            <a:fillRect/>
          </a:stretch>
        </p:blipFill>
        <p:spPr>
          <a:xfrm>
            <a:off x="8164915" y="2740957"/>
            <a:ext cx="3453524" cy="2311205"/>
          </a:xfrm>
          <a:prstGeom prst="rect">
            <a:avLst/>
          </a:prstGeom>
        </p:spPr>
      </p:pic>
      <p:pic>
        <p:nvPicPr>
          <p:cNvPr id="8" name="Picture 7"/>
          <p:cNvPicPr>
            <a:picLocks noChangeAspect="1"/>
          </p:cNvPicPr>
          <p:nvPr/>
        </p:nvPicPr>
        <p:blipFill>
          <a:blip r:embed="rId5"/>
          <a:stretch>
            <a:fillRect/>
          </a:stretch>
        </p:blipFill>
        <p:spPr>
          <a:xfrm>
            <a:off x="8164915" y="160716"/>
            <a:ext cx="3453524" cy="2411679"/>
          </a:xfrm>
          <a:prstGeom prst="rect">
            <a:avLst/>
          </a:prstGeom>
        </p:spPr>
      </p:pic>
      <p:pic>
        <p:nvPicPr>
          <p:cNvPr id="9" name="Picture 8"/>
          <p:cNvPicPr>
            <a:picLocks noChangeAspect="1"/>
          </p:cNvPicPr>
          <p:nvPr/>
        </p:nvPicPr>
        <p:blipFill>
          <a:blip r:embed="rId6"/>
          <a:stretch>
            <a:fillRect/>
          </a:stretch>
        </p:blipFill>
        <p:spPr>
          <a:xfrm>
            <a:off x="3659661" y="3483545"/>
            <a:ext cx="4273241" cy="2460055"/>
          </a:xfrm>
          <a:prstGeom prst="rect">
            <a:avLst/>
          </a:prstGeom>
        </p:spPr>
      </p:pic>
      <p:sp>
        <p:nvSpPr>
          <p:cNvPr id="10" name="Rectangle: Rounded Corners 9">
            <a:extLst>
              <a:ext uri="{FF2B5EF4-FFF2-40B4-BE49-F238E27FC236}">
                <a16:creationId xmlns:a16="http://schemas.microsoft.com/office/drawing/2014/main" id="{6F1FD750-08F0-415E-AA41-981261582BC1}"/>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927267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A75F-7D2E-4F31-8FB5-AFAD43A721C6}"/>
              </a:ext>
            </a:extLst>
          </p:cNvPr>
          <p:cNvSpPr>
            <a:spLocks noGrp="1"/>
          </p:cNvSpPr>
          <p:nvPr>
            <p:ph type="title"/>
          </p:nvPr>
        </p:nvSpPr>
        <p:spPr/>
        <p:txBody>
          <a:bodyPr>
            <a:noAutofit/>
          </a:bodyPr>
          <a:lstStyle/>
          <a:p>
            <a:pPr algn="r" rtl="1"/>
            <a:r>
              <a:rPr lang="fa-IR" sz="2800" dirty="0"/>
              <a:t>تعاریف بیماری </a:t>
            </a:r>
            <a:endParaRPr lang="en-US" sz="2800" dirty="0"/>
          </a:p>
        </p:txBody>
      </p:sp>
      <p:sp>
        <p:nvSpPr>
          <p:cNvPr id="3" name="Content Placeholder 2">
            <a:extLst>
              <a:ext uri="{FF2B5EF4-FFF2-40B4-BE49-F238E27FC236}">
                <a16:creationId xmlns:a16="http://schemas.microsoft.com/office/drawing/2014/main" id="{7C35B535-90E7-4E40-97CA-C2E15A441C9F}"/>
              </a:ext>
            </a:extLst>
          </p:cNvPr>
          <p:cNvSpPr>
            <a:spLocks noGrp="1"/>
          </p:cNvSpPr>
          <p:nvPr>
            <p:ph idx="1"/>
          </p:nvPr>
        </p:nvSpPr>
        <p:spPr>
          <a:xfrm>
            <a:off x="1451579" y="2015732"/>
            <a:ext cx="9864121" cy="3927868"/>
          </a:xfrm>
        </p:spPr>
        <p:txBody>
          <a:bodyPr>
            <a:normAutofit/>
          </a:bodyPr>
          <a:lstStyle/>
          <a:p>
            <a:pPr marL="0" indent="0" algn="r" rtl="1">
              <a:buNone/>
            </a:pPr>
            <a:r>
              <a:rPr lang="fa-IR" b="1" dirty="0">
                <a:solidFill>
                  <a:srgbClr val="FF0000"/>
                </a:solidFill>
              </a:rPr>
              <a:t>مورد مشکوک: </a:t>
            </a:r>
          </a:p>
          <a:p>
            <a:pPr marL="0" indent="0" algn="r" rtl="1">
              <a:buNone/>
            </a:pPr>
            <a:r>
              <a:rPr lang="fa-IR" b="1" dirty="0"/>
              <a:t>تب بالای 38 درجه که بیشتر از دو روز طول می کشد. به علاوه</a:t>
            </a:r>
          </a:p>
          <a:p>
            <a:pPr marL="0" indent="0" algn="r" rtl="1">
              <a:buNone/>
            </a:pPr>
            <a:r>
              <a:rPr lang="fa-IR" b="1" dirty="0"/>
              <a:t>• </a:t>
            </a:r>
            <a:r>
              <a:rPr lang="fa-IR" b="1" dirty="0" err="1"/>
              <a:t>سكونت</a:t>
            </a:r>
            <a:r>
              <a:rPr lang="fa-IR" b="1" dirty="0"/>
              <a:t> در مناطق بومی بیماری یا</a:t>
            </a:r>
          </a:p>
          <a:p>
            <a:pPr marL="0" indent="0" algn="r" rtl="1">
              <a:buNone/>
            </a:pPr>
            <a:r>
              <a:rPr lang="fa-IR" b="1" dirty="0"/>
              <a:t>• سابقه سفر به مناطق بومی بیماری یا</a:t>
            </a:r>
          </a:p>
          <a:p>
            <a:pPr marL="0" indent="0" algn="r" rtl="1">
              <a:buNone/>
            </a:pPr>
            <a:r>
              <a:rPr lang="fa-IR" b="1" dirty="0"/>
              <a:t>• تماس با مورد </a:t>
            </a:r>
            <a:r>
              <a:rPr lang="fa-IR" b="1" dirty="0" err="1"/>
              <a:t>مشكوک</a:t>
            </a:r>
            <a:r>
              <a:rPr lang="fa-IR" b="1" dirty="0"/>
              <a:t> و محتمل</a:t>
            </a:r>
          </a:p>
          <a:p>
            <a:pPr marL="0" indent="0" algn="r" rtl="1">
              <a:buNone/>
            </a:pPr>
            <a:endParaRPr lang="en-US" b="1" dirty="0"/>
          </a:p>
        </p:txBody>
      </p:sp>
      <p:sp>
        <p:nvSpPr>
          <p:cNvPr id="4" name="Rectangle: Rounded Corners 3">
            <a:extLst>
              <a:ext uri="{FF2B5EF4-FFF2-40B4-BE49-F238E27FC236}">
                <a16:creationId xmlns:a16="http://schemas.microsoft.com/office/drawing/2014/main" id="{55C4C7A7-719E-4D60-A3AB-93115238378A}"/>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379174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43A5-CD04-4B52-8DC4-55D98531745A}"/>
              </a:ext>
            </a:extLst>
          </p:cNvPr>
          <p:cNvSpPr>
            <a:spLocks noGrp="1"/>
          </p:cNvSpPr>
          <p:nvPr>
            <p:ph type="title"/>
          </p:nvPr>
        </p:nvSpPr>
        <p:spPr/>
        <p:txBody>
          <a:bodyPr/>
          <a:lstStyle/>
          <a:p>
            <a:r>
              <a:rPr lang="fa-IR" dirty="0"/>
              <a:t>مورد محتمل: </a:t>
            </a:r>
            <a:br>
              <a:rPr lang="fa-IR" dirty="0"/>
            </a:br>
            <a:endParaRPr lang="en-US" dirty="0"/>
          </a:p>
        </p:txBody>
      </p:sp>
      <p:sp>
        <p:nvSpPr>
          <p:cNvPr id="3" name="Content Placeholder 2">
            <a:extLst>
              <a:ext uri="{FF2B5EF4-FFF2-40B4-BE49-F238E27FC236}">
                <a16:creationId xmlns:a16="http://schemas.microsoft.com/office/drawing/2014/main" id="{8504BEFB-891A-4EB3-BE46-D9B5D1CD2C21}"/>
              </a:ext>
            </a:extLst>
          </p:cNvPr>
          <p:cNvSpPr>
            <a:spLocks noGrp="1"/>
          </p:cNvSpPr>
          <p:nvPr>
            <p:ph idx="1"/>
          </p:nvPr>
        </p:nvSpPr>
        <p:spPr>
          <a:xfrm>
            <a:off x="1451579" y="2015732"/>
            <a:ext cx="9603275" cy="3885006"/>
          </a:xfrm>
        </p:spPr>
        <p:txBody>
          <a:bodyPr>
            <a:normAutofit lnSpcReduction="10000"/>
          </a:bodyPr>
          <a:lstStyle/>
          <a:p>
            <a:pPr marL="0" indent="0" algn="r" rtl="1">
              <a:buNone/>
            </a:pPr>
            <a:r>
              <a:rPr lang="fa-IR" b="1" dirty="0"/>
              <a:t>مورد </a:t>
            </a:r>
            <a:r>
              <a:rPr lang="fa-IR" b="1" dirty="0" err="1"/>
              <a:t>مشكوک</a:t>
            </a:r>
            <a:r>
              <a:rPr lang="fa-IR" b="1" dirty="0"/>
              <a:t> به علاوه حداقل دو مورد از </a:t>
            </a:r>
            <a:r>
              <a:rPr lang="fa-IR" b="1" dirty="0" err="1"/>
              <a:t>عالئم</a:t>
            </a:r>
            <a:r>
              <a:rPr lang="fa-IR" b="1" dirty="0"/>
              <a:t> زیر:</a:t>
            </a:r>
          </a:p>
          <a:p>
            <a:pPr marL="0" indent="0" algn="r" rtl="1">
              <a:buNone/>
            </a:pPr>
            <a:r>
              <a:rPr lang="fa-IR" b="1" dirty="0"/>
              <a:t>• سردرد شدید</a:t>
            </a:r>
          </a:p>
          <a:p>
            <a:pPr marL="0" indent="0" algn="r" rtl="1">
              <a:buNone/>
            </a:pPr>
            <a:r>
              <a:rPr lang="fa-IR" b="1" dirty="0"/>
              <a:t>• درد حدقه چشم</a:t>
            </a:r>
          </a:p>
          <a:p>
            <a:pPr marL="0" indent="0" algn="r" rtl="1">
              <a:buNone/>
            </a:pPr>
            <a:r>
              <a:rPr lang="fa-IR" b="1" dirty="0"/>
              <a:t>• احساس ضعف و خستگی</a:t>
            </a:r>
          </a:p>
          <a:p>
            <a:pPr marL="0" indent="0" algn="r" rtl="1">
              <a:buNone/>
            </a:pPr>
            <a:r>
              <a:rPr lang="fa-IR" b="1" dirty="0"/>
              <a:t>• </a:t>
            </a:r>
            <a:r>
              <a:rPr lang="fa-IR" b="1" dirty="0" err="1"/>
              <a:t>عالئم</a:t>
            </a:r>
            <a:r>
              <a:rPr lang="fa-IR" b="1" dirty="0"/>
              <a:t> گوارشی: بی اشتهایی، تهوع، استفراغ، اسهال</a:t>
            </a:r>
          </a:p>
          <a:p>
            <a:pPr marL="0" indent="0" algn="r" rtl="1">
              <a:buNone/>
            </a:pPr>
            <a:r>
              <a:rPr lang="fa-IR" b="1" dirty="0"/>
              <a:t>• پوست بر افروخته صورت</a:t>
            </a:r>
          </a:p>
          <a:p>
            <a:pPr marL="0" indent="0" algn="r" rtl="1">
              <a:buNone/>
            </a:pPr>
            <a:r>
              <a:rPr lang="fa-IR" b="1" dirty="0"/>
              <a:t>• ضایعات پوستی</a:t>
            </a:r>
          </a:p>
          <a:p>
            <a:pPr marL="0" indent="0" algn="r" rtl="1">
              <a:buNone/>
            </a:pPr>
            <a:r>
              <a:rPr lang="fa-IR" b="1" dirty="0"/>
              <a:t>در صورت ملاحظه موارد </a:t>
            </a:r>
            <a:r>
              <a:rPr lang="fa-IR" b="1" dirty="0" err="1"/>
              <a:t>مشكوک</a:t>
            </a:r>
            <a:r>
              <a:rPr lang="fa-IR" b="1" dirty="0"/>
              <a:t> در خانواده، حتماً باید به پزشک مراجعه شود.</a:t>
            </a:r>
          </a:p>
          <a:p>
            <a:pPr marL="0" indent="0" algn="r" rtl="1">
              <a:buNone/>
            </a:pPr>
            <a:endParaRPr lang="en-US" b="1" dirty="0"/>
          </a:p>
        </p:txBody>
      </p:sp>
    </p:spTree>
    <p:extLst>
      <p:ext uri="{BB962C8B-B14F-4D97-AF65-F5344CB8AC3E}">
        <p14:creationId xmlns:p14="http://schemas.microsoft.com/office/powerpoint/2010/main" val="3103525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C3FA-593C-4F62-BF29-C82A1CA32041}"/>
              </a:ext>
            </a:extLst>
          </p:cNvPr>
          <p:cNvSpPr>
            <a:spLocks noGrp="1"/>
          </p:cNvSpPr>
          <p:nvPr>
            <p:ph type="title"/>
          </p:nvPr>
        </p:nvSpPr>
        <p:spPr/>
        <p:txBody>
          <a:bodyPr>
            <a:normAutofit/>
          </a:bodyPr>
          <a:lstStyle/>
          <a:p>
            <a:pPr algn="r" rtl="1"/>
            <a:r>
              <a:rPr lang="fa-IR" dirty="0"/>
              <a:t>مورد قطعی:</a:t>
            </a:r>
            <a:br>
              <a:rPr lang="fa-IR" dirty="0"/>
            </a:br>
            <a:endParaRPr lang="en-US" dirty="0"/>
          </a:p>
        </p:txBody>
      </p:sp>
      <p:sp>
        <p:nvSpPr>
          <p:cNvPr id="3" name="Content Placeholder 2">
            <a:extLst>
              <a:ext uri="{FF2B5EF4-FFF2-40B4-BE49-F238E27FC236}">
                <a16:creationId xmlns:a16="http://schemas.microsoft.com/office/drawing/2014/main" id="{B9A626B6-6709-4E09-8A18-00CF4BDEDC57}"/>
              </a:ext>
            </a:extLst>
          </p:cNvPr>
          <p:cNvSpPr>
            <a:spLocks noGrp="1"/>
          </p:cNvSpPr>
          <p:nvPr>
            <p:ph idx="1"/>
          </p:nvPr>
        </p:nvSpPr>
        <p:spPr>
          <a:xfrm>
            <a:off x="1451579" y="2015732"/>
            <a:ext cx="10092721" cy="3927868"/>
          </a:xfrm>
        </p:spPr>
        <p:txBody>
          <a:bodyPr>
            <a:normAutofit/>
          </a:bodyPr>
          <a:lstStyle/>
          <a:p>
            <a:pPr marL="0" indent="0" algn="r" rtl="1">
              <a:buNone/>
            </a:pPr>
            <a:r>
              <a:rPr lang="fa-IR" b="1" dirty="0"/>
              <a:t>فرد دارای علایم </a:t>
            </a:r>
            <a:r>
              <a:rPr lang="fa-IR" b="1" dirty="0" err="1"/>
              <a:t>مشكوک</a:t>
            </a:r>
            <a:r>
              <a:rPr lang="fa-IR" b="1" dirty="0"/>
              <a:t> یا محتمل به بیماری به علاوه تست آزمایشگاه مثبت باشد. </a:t>
            </a:r>
          </a:p>
          <a:p>
            <a:pPr marL="0" indent="0" algn="r" rtl="1">
              <a:buNone/>
            </a:pPr>
            <a:endParaRPr lang="fa-IR" b="1" dirty="0"/>
          </a:p>
          <a:p>
            <a:pPr marL="0" indent="0" algn="r" rtl="1">
              <a:buNone/>
            </a:pPr>
            <a:endParaRPr lang="en-US" b="1" dirty="0"/>
          </a:p>
        </p:txBody>
      </p:sp>
      <p:sp>
        <p:nvSpPr>
          <p:cNvPr id="4" name="Rectangle: Rounded Corners 3">
            <a:extLst>
              <a:ext uri="{FF2B5EF4-FFF2-40B4-BE49-F238E27FC236}">
                <a16:creationId xmlns:a16="http://schemas.microsoft.com/office/drawing/2014/main" id="{C6A4ADCD-F177-40CC-A1FD-3582C6317AF3}"/>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41797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57D59-5962-438F-98FE-C6CC9EBC80E6}"/>
              </a:ext>
            </a:extLst>
          </p:cNvPr>
          <p:cNvSpPr>
            <a:spLocks noGrp="1"/>
          </p:cNvSpPr>
          <p:nvPr>
            <p:ph type="title"/>
          </p:nvPr>
        </p:nvSpPr>
        <p:spPr/>
        <p:txBody>
          <a:bodyPr/>
          <a:lstStyle/>
          <a:p>
            <a:r>
              <a:rPr lang="fa-IR" dirty="0"/>
              <a:t>نکات مهم در درمان بیماری دانگ: </a:t>
            </a:r>
            <a:br>
              <a:rPr lang="fa-IR" dirty="0"/>
            </a:br>
            <a:endParaRPr lang="en-US" dirty="0"/>
          </a:p>
        </p:txBody>
      </p:sp>
      <p:sp>
        <p:nvSpPr>
          <p:cNvPr id="3" name="Content Placeholder 2">
            <a:extLst>
              <a:ext uri="{FF2B5EF4-FFF2-40B4-BE49-F238E27FC236}">
                <a16:creationId xmlns:a16="http://schemas.microsoft.com/office/drawing/2014/main" id="{29A5A50C-129F-478D-A2D9-E1F02FC20108}"/>
              </a:ext>
            </a:extLst>
          </p:cNvPr>
          <p:cNvSpPr>
            <a:spLocks noGrp="1"/>
          </p:cNvSpPr>
          <p:nvPr>
            <p:ph idx="1"/>
          </p:nvPr>
        </p:nvSpPr>
        <p:spPr>
          <a:xfrm>
            <a:off x="1071563" y="2015732"/>
            <a:ext cx="9983291" cy="3870718"/>
          </a:xfrm>
        </p:spPr>
        <p:txBody>
          <a:bodyPr>
            <a:normAutofit/>
          </a:bodyPr>
          <a:lstStyle/>
          <a:p>
            <a:pPr marL="0" indent="0" algn="r" rtl="1">
              <a:buNone/>
            </a:pPr>
            <a:r>
              <a:rPr lang="fa-IR" dirty="0"/>
              <a:t>درمان ضد ویروس اختصاصی وجود ندارد و با توجه به علایم بیمار و شدت </a:t>
            </a:r>
            <a:r>
              <a:rPr lang="fa-IR" dirty="0" err="1"/>
              <a:t>بیماری،درمان</a:t>
            </a:r>
            <a:r>
              <a:rPr lang="fa-IR" dirty="0"/>
              <a:t> با توصیه های مراقب سلامت و پزشک به صورت سرپایی در منزل یا بستری در بیمارستان خواهد بود.</a:t>
            </a:r>
          </a:p>
          <a:p>
            <a:pPr marL="0" indent="0" algn="r" rtl="1">
              <a:buNone/>
            </a:pPr>
            <a:r>
              <a:rPr lang="fa-IR" dirty="0"/>
              <a:t>در این مدت بیمار باید تحت نظر باشد، حتی تا دو روز پس از قطع تب نیز باید بررسی توسط نیروی بهداشتی ادامه یابد.</a:t>
            </a:r>
          </a:p>
          <a:p>
            <a:pPr marL="0" indent="0" algn="r" rtl="1">
              <a:buNone/>
            </a:pPr>
            <a:r>
              <a:rPr lang="fa-IR" dirty="0"/>
              <a:t>برای کاهش تب و </a:t>
            </a:r>
            <a:r>
              <a:rPr lang="fa-IR" dirty="0" err="1"/>
              <a:t>تسكین</a:t>
            </a:r>
            <a:r>
              <a:rPr lang="fa-IR" dirty="0"/>
              <a:t> درد، بهترین دارو استامینوفن است.</a:t>
            </a:r>
          </a:p>
          <a:p>
            <a:pPr marL="0" indent="0" algn="r" rtl="1">
              <a:buNone/>
            </a:pPr>
            <a:r>
              <a:rPr lang="fa-IR" dirty="0"/>
              <a:t>بعضی از داروهای تب بر مانند </a:t>
            </a:r>
            <a:r>
              <a:rPr lang="fa-IR" dirty="0" err="1"/>
              <a:t>آسپرین</a:t>
            </a:r>
            <a:r>
              <a:rPr lang="fa-IR" dirty="0"/>
              <a:t> و ایبوبروفن می توانند منجر به بروز یا تشدید خونریزی شوند پس در صورت شک به تب دانگ نباید این داروها را تجویز و مصرف نمود. </a:t>
            </a:r>
          </a:p>
          <a:p>
            <a:pPr marL="0" indent="0" algn="r" rtl="1">
              <a:buNone/>
            </a:pPr>
            <a:r>
              <a:rPr lang="fa-IR" dirty="0"/>
              <a:t>درمان به موقع در این بیماری می تواند از مرگ و میر ناشی از آن جلوگیری کند.</a:t>
            </a:r>
          </a:p>
          <a:p>
            <a:pPr marL="0" indent="0" algn="r" rtl="1">
              <a:buNone/>
            </a:pPr>
            <a:endParaRPr lang="en-US" dirty="0"/>
          </a:p>
        </p:txBody>
      </p:sp>
    </p:spTree>
    <p:extLst>
      <p:ext uri="{BB962C8B-B14F-4D97-AF65-F5344CB8AC3E}">
        <p14:creationId xmlns:p14="http://schemas.microsoft.com/office/powerpoint/2010/main" val="68792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FA837-5349-4311-8EED-CA28782E39C0}"/>
              </a:ext>
            </a:extLst>
          </p:cNvPr>
          <p:cNvSpPr>
            <a:spLocks noGrp="1"/>
          </p:cNvSpPr>
          <p:nvPr>
            <p:ph type="title"/>
          </p:nvPr>
        </p:nvSpPr>
        <p:spPr/>
        <p:txBody>
          <a:bodyPr/>
          <a:lstStyle/>
          <a:p>
            <a:r>
              <a:rPr lang="fa-IR" dirty="0"/>
              <a:t>نحوه بیماریابی :</a:t>
            </a:r>
            <a:endParaRPr lang="en-US" dirty="0"/>
          </a:p>
        </p:txBody>
      </p:sp>
      <p:sp>
        <p:nvSpPr>
          <p:cNvPr id="3" name="Content Placeholder 2">
            <a:extLst>
              <a:ext uri="{FF2B5EF4-FFF2-40B4-BE49-F238E27FC236}">
                <a16:creationId xmlns:a16="http://schemas.microsoft.com/office/drawing/2014/main" id="{A81EA8AB-EA79-4E81-9E1C-FEA547FAA78F}"/>
              </a:ext>
            </a:extLst>
          </p:cNvPr>
          <p:cNvSpPr>
            <a:spLocks noGrp="1"/>
          </p:cNvSpPr>
          <p:nvPr>
            <p:ph idx="1"/>
          </p:nvPr>
        </p:nvSpPr>
        <p:spPr/>
        <p:txBody>
          <a:bodyPr/>
          <a:lstStyle/>
          <a:p>
            <a:pPr marL="0" indent="0" algn="r" rtl="1">
              <a:buNone/>
            </a:pPr>
            <a:r>
              <a:rPr lang="fa-IR" dirty="0"/>
              <a:t>1-شناسایی موارد مشکوک بر اساس تعاریف اپیدمیولوژیک </a:t>
            </a:r>
          </a:p>
          <a:p>
            <a:pPr marL="0" indent="0" algn="r" rtl="1">
              <a:buNone/>
            </a:pPr>
            <a:r>
              <a:rPr lang="fa-IR" dirty="0"/>
              <a:t>2-ارجاع به مراکز نمونه گیری و گزارش مورد به مرکز و شبکه بهداشت و درمان </a:t>
            </a:r>
          </a:p>
          <a:p>
            <a:pPr marL="0" indent="0" algn="r" rtl="1">
              <a:buNone/>
            </a:pPr>
            <a:r>
              <a:rPr lang="fa-IR" dirty="0"/>
              <a:t>3-پیگیری نتیجه آزمایش و پیگیری روند علائم در مورد مشکوک (به مدت یک هفته روزانه)</a:t>
            </a:r>
            <a:endParaRPr lang="en-US" dirty="0"/>
          </a:p>
        </p:txBody>
      </p:sp>
    </p:spTree>
    <p:extLst>
      <p:ext uri="{BB962C8B-B14F-4D97-AF65-F5344CB8AC3E}">
        <p14:creationId xmlns:p14="http://schemas.microsoft.com/office/powerpoint/2010/main" val="22479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9FF7-14DC-46AE-974B-39660AD8EA3F}"/>
              </a:ext>
            </a:extLst>
          </p:cNvPr>
          <p:cNvSpPr>
            <a:spLocks noGrp="1"/>
          </p:cNvSpPr>
          <p:nvPr>
            <p:ph type="title"/>
          </p:nvPr>
        </p:nvSpPr>
        <p:spPr/>
        <p:txBody>
          <a:bodyPr/>
          <a:lstStyle/>
          <a:p>
            <a:r>
              <a:rPr lang="fa-IR" dirty="0"/>
              <a:t>اقدامات لازم در صورت شناسایی موارد مثبت تب دنگ:</a:t>
            </a:r>
            <a:endParaRPr lang="en-US" dirty="0"/>
          </a:p>
        </p:txBody>
      </p:sp>
      <p:sp>
        <p:nvSpPr>
          <p:cNvPr id="3" name="Content Placeholder 2">
            <a:extLst>
              <a:ext uri="{FF2B5EF4-FFF2-40B4-BE49-F238E27FC236}">
                <a16:creationId xmlns:a16="http://schemas.microsoft.com/office/drawing/2014/main" id="{5D7AAF03-FE76-435B-950C-A4CB0423117F}"/>
              </a:ext>
            </a:extLst>
          </p:cNvPr>
          <p:cNvSpPr>
            <a:spLocks noGrp="1"/>
          </p:cNvSpPr>
          <p:nvPr>
            <p:ph idx="1"/>
          </p:nvPr>
        </p:nvSpPr>
        <p:spPr/>
        <p:txBody>
          <a:bodyPr/>
          <a:lstStyle/>
          <a:p>
            <a:pPr marL="0" indent="0" algn="r" rtl="1">
              <a:buNone/>
            </a:pPr>
            <a:r>
              <a:rPr lang="fa-IR" dirty="0"/>
              <a:t>1-ثبت دقیق مشخصات موارد مثبت در لیست خطی و فرم بررسی </a:t>
            </a:r>
            <a:r>
              <a:rPr lang="fa-IR" dirty="0" err="1"/>
              <a:t>اپیدمیو</a:t>
            </a:r>
            <a:r>
              <a:rPr lang="fa-IR" dirty="0"/>
              <a:t> </a:t>
            </a:r>
            <a:r>
              <a:rPr lang="fa-IR" dirty="0" err="1"/>
              <a:t>لوژیک</a:t>
            </a:r>
            <a:r>
              <a:rPr lang="fa-IR" dirty="0"/>
              <a:t> </a:t>
            </a:r>
          </a:p>
          <a:p>
            <a:pPr marL="0" indent="0" algn="r" rtl="1">
              <a:buNone/>
            </a:pPr>
            <a:r>
              <a:rPr lang="fa-IR" dirty="0"/>
              <a:t>2-مختصات دقیق جغرافیایی (آدرس کامل بیمار ،محل زندگی ،محل تردد) جهت بررسی اطرافیان </a:t>
            </a:r>
          </a:p>
          <a:p>
            <a:pPr marL="0" indent="0" algn="r" rtl="1">
              <a:buNone/>
            </a:pPr>
            <a:r>
              <a:rPr lang="fa-IR" dirty="0"/>
              <a:t>3-بررسی اطرافیان بیمار به شعاع 500 متر </a:t>
            </a:r>
          </a:p>
          <a:p>
            <a:pPr marL="0" indent="0" algn="r" rtl="1">
              <a:buNone/>
            </a:pPr>
            <a:r>
              <a:rPr lang="fa-IR" dirty="0"/>
              <a:t>4-قرار گرفتن بیمار در زیر پشه بند به مدت 14 روز و یا استفاده از مواد دور کننده حشرات </a:t>
            </a:r>
          </a:p>
          <a:p>
            <a:pPr marL="0" indent="0" algn="r" rtl="1">
              <a:buNone/>
            </a:pPr>
            <a:r>
              <a:rPr lang="fa-IR" dirty="0"/>
              <a:t>5-بررسی خانه به خانه و یافتن </a:t>
            </a:r>
            <a:r>
              <a:rPr lang="fa-IR" dirty="0" err="1"/>
              <a:t>زیستگاههای</a:t>
            </a:r>
            <a:r>
              <a:rPr lang="fa-IR" dirty="0"/>
              <a:t> لاروی مدیریت و از بین بردن </a:t>
            </a:r>
            <a:r>
              <a:rPr lang="fa-IR" dirty="0" err="1"/>
              <a:t>زیستگاهها</a:t>
            </a:r>
            <a:r>
              <a:rPr lang="fa-IR" dirty="0"/>
              <a:t> به شعاع 500 متر </a:t>
            </a:r>
          </a:p>
          <a:p>
            <a:pPr marL="0" indent="0" algn="r" rtl="1">
              <a:buNone/>
            </a:pPr>
            <a:r>
              <a:rPr lang="fa-IR" dirty="0"/>
              <a:t>6-انجام مه پاشی به شعاع 500 متر به فاصله سه روز در میان تا سه بار </a:t>
            </a:r>
            <a:endParaRPr lang="en-US" dirty="0"/>
          </a:p>
        </p:txBody>
      </p:sp>
    </p:spTree>
    <p:extLst>
      <p:ext uri="{BB962C8B-B14F-4D97-AF65-F5344CB8AC3E}">
        <p14:creationId xmlns:p14="http://schemas.microsoft.com/office/powerpoint/2010/main" val="121854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F4F8-904A-47A6-BC02-8B04D5A344CA}"/>
              </a:ext>
            </a:extLst>
          </p:cNvPr>
          <p:cNvSpPr>
            <a:spLocks noGrp="1"/>
          </p:cNvSpPr>
          <p:nvPr>
            <p:ph type="title"/>
          </p:nvPr>
        </p:nvSpPr>
        <p:spPr/>
        <p:txBody>
          <a:bodyPr/>
          <a:lstStyle/>
          <a:p>
            <a:r>
              <a:rPr lang="fa-IR" dirty="0"/>
              <a:t>چگونه از شیوع بیماری تب دانگ پیشگیری کنیم؟</a:t>
            </a:r>
            <a:endParaRPr lang="en-US" dirty="0"/>
          </a:p>
        </p:txBody>
      </p:sp>
      <p:sp>
        <p:nvSpPr>
          <p:cNvPr id="3" name="Content Placeholder 2">
            <a:extLst>
              <a:ext uri="{FF2B5EF4-FFF2-40B4-BE49-F238E27FC236}">
                <a16:creationId xmlns:a16="http://schemas.microsoft.com/office/drawing/2014/main" id="{856C11EB-F1E0-41DF-A790-679EAF98510B}"/>
              </a:ext>
            </a:extLst>
          </p:cNvPr>
          <p:cNvSpPr>
            <a:spLocks noGrp="1"/>
          </p:cNvSpPr>
          <p:nvPr>
            <p:ph idx="1"/>
          </p:nvPr>
        </p:nvSpPr>
        <p:spPr>
          <a:xfrm>
            <a:off x="1451579" y="2015732"/>
            <a:ext cx="9892696" cy="3727843"/>
          </a:xfrm>
        </p:spPr>
        <p:txBody>
          <a:bodyPr/>
          <a:lstStyle/>
          <a:p>
            <a:pPr marL="0" indent="0" algn="r" rtl="1">
              <a:buNone/>
            </a:pPr>
            <a:r>
              <a:rPr lang="fa-IR" dirty="0"/>
              <a:t>در حال حاضر دو نوع واکسن تب دنگی که دارای مجوز مصرف می باشند، در جهان وجود دارد. این دو </a:t>
            </a:r>
          </a:p>
          <a:p>
            <a:pPr marL="0" indent="0" algn="r" rtl="1">
              <a:buNone/>
            </a:pPr>
            <a:r>
              <a:rPr lang="fa-IR" dirty="0"/>
              <a:t>نوع واکسن شامل موارد </a:t>
            </a:r>
            <a:r>
              <a:rPr lang="fa-IR" dirty="0" err="1"/>
              <a:t>زیراست</a:t>
            </a:r>
            <a:r>
              <a:rPr lang="fa-IR" dirty="0"/>
              <a:t>:</a:t>
            </a:r>
          </a:p>
          <a:p>
            <a:pPr marL="0" indent="0" algn="r" rtl="1">
              <a:buNone/>
            </a:pPr>
            <a:r>
              <a:rPr lang="fa-IR" dirty="0"/>
              <a:t>• </a:t>
            </a:r>
            <a:r>
              <a:rPr lang="en-US" dirty="0" err="1"/>
              <a:t>Dengvaccia</a:t>
            </a:r>
            <a:r>
              <a:rPr lang="en-US" dirty="0"/>
              <a:t> </a:t>
            </a:r>
            <a:r>
              <a:rPr lang="fa-IR" dirty="0"/>
              <a:t> (</a:t>
            </a:r>
            <a:r>
              <a:rPr lang="en-US" dirty="0"/>
              <a:t> TDV-CYD</a:t>
            </a:r>
            <a:r>
              <a:rPr lang="fa-IR" dirty="0"/>
              <a:t> ) </a:t>
            </a:r>
            <a:r>
              <a:rPr lang="en-US" dirty="0"/>
              <a:t>، </a:t>
            </a:r>
            <a:r>
              <a:rPr lang="fa-IR" dirty="0"/>
              <a:t>تولید شرکت داروئی </a:t>
            </a:r>
            <a:r>
              <a:rPr lang="fa-IR" dirty="0" err="1"/>
              <a:t>سانوفی</a:t>
            </a:r>
            <a:r>
              <a:rPr lang="fa-IR" dirty="0"/>
              <a:t> پاستور </a:t>
            </a:r>
            <a:r>
              <a:rPr lang="en-US" dirty="0"/>
              <a:t>Pasteur Sanofi </a:t>
            </a:r>
            <a:r>
              <a:rPr lang="fa-IR" dirty="0"/>
              <a:t>است.(با انجام غربالگری و ارزیابی </a:t>
            </a:r>
            <a:r>
              <a:rPr lang="fa-IR" dirty="0" err="1"/>
              <a:t>ابتلاء</a:t>
            </a:r>
            <a:r>
              <a:rPr lang="fa-IR" dirty="0"/>
              <a:t> قابل تزریق می باشد)</a:t>
            </a:r>
          </a:p>
          <a:p>
            <a:pPr marL="0" indent="0" algn="r" rtl="1">
              <a:buNone/>
            </a:pPr>
            <a:r>
              <a:rPr lang="fa-IR" dirty="0"/>
              <a:t>• </a:t>
            </a:r>
            <a:r>
              <a:rPr lang="en-US" dirty="0" err="1"/>
              <a:t>Qdenga</a:t>
            </a:r>
            <a:r>
              <a:rPr lang="fa-IR" dirty="0"/>
              <a:t> (</a:t>
            </a:r>
            <a:r>
              <a:rPr lang="en-US" dirty="0"/>
              <a:t>TAK-003</a:t>
            </a:r>
            <a:r>
              <a:rPr lang="fa-IR" dirty="0"/>
              <a:t> )</a:t>
            </a:r>
            <a:r>
              <a:rPr lang="en-US" dirty="0"/>
              <a:t>، </a:t>
            </a:r>
            <a:r>
              <a:rPr lang="fa-IR" dirty="0"/>
              <a:t>تولید شرکت داروئی </a:t>
            </a:r>
            <a:r>
              <a:rPr lang="en-US" dirty="0"/>
              <a:t>Takeda </a:t>
            </a:r>
            <a:r>
              <a:rPr lang="fa-IR" dirty="0"/>
              <a:t>است.(در گروه سنی خاص و شرایط خاص قابل تزریق می باشد)</a:t>
            </a:r>
            <a:endParaRPr lang="en-US" dirty="0"/>
          </a:p>
        </p:txBody>
      </p:sp>
      <p:sp>
        <p:nvSpPr>
          <p:cNvPr id="4" name="Rectangle: Rounded Corners 3">
            <a:extLst>
              <a:ext uri="{FF2B5EF4-FFF2-40B4-BE49-F238E27FC236}">
                <a16:creationId xmlns:a16="http://schemas.microsoft.com/office/drawing/2014/main" id="{DAA17010-9B7A-426B-91E1-9F1A23344F4F}"/>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2730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0672-3258-49D9-93A6-14281AB03BB0}"/>
              </a:ext>
            </a:extLst>
          </p:cNvPr>
          <p:cNvSpPr>
            <a:spLocks noGrp="1"/>
          </p:cNvSpPr>
          <p:nvPr>
            <p:ph type="title"/>
          </p:nvPr>
        </p:nvSpPr>
        <p:spPr/>
        <p:txBody>
          <a:bodyPr/>
          <a:lstStyle/>
          <a:p>
            <a:r>
              <a:rPr lang="fa-IR" dirty="0"/>
              <a:t>مقدمه </a:t>
            </a:r>
            <a:endParaRPr lang="en-US" dirty="0"/>
          </a:p>
        </p:txBody>
      </p:sp>
      <p:sp>
        <p:nvSpPr>
          <p:cNvPr id="3" name="Content Placeholder 2">
            <a:extLst>
              <a:ext uri="{FF2B5EF4-FFF2-40B4-BE49-F238E27FC236}">
                <a16:creationId xmlns:a16="http://schemas.microsoft.com/office/drawing/2014/main" id="{8EE894C0-4AB9-4838-B6C8-FEB79D504C3C}"/>
              </a:ext>
            </a:extLst>
          </p:cNvPr>
          <p:cNvSpPr>
            <a:spLocks noGrp="1"/>
          </p:cNvSpPr>
          <p:nvPr>
            <p:ph idx="1"/>
          </p:nvPr>
        </p:nvSpPr>
        <p:spPr>
          <a:xfrm>
            <a:off x="1451579" y="2015732"/>
            <a:ext cx="10021284" cy="4037749"/>
          </a:xfrm>
        </p:spPr>
        <p:txBody>
          <a:bodyPr>
            <a:normAutofit/>
          </a:bodyPr>
          <a:lstStyle/>
          <a:p>
            <a:pPr marL="0" indent="0" algn="r" rtl="1">
              <a:buNone/>
            </a:pPr>
            <a:r>
              <a:rPr lang="fa-IR" b="1" dirty="0"/>
              <a:t>بیماری های منتقله توسط حشرات، حدود 17 درصد بیماری های عفونی دنیا را شامل  می شوند.</a:t>
            </a:r>
          </a:p>
          <a:p>
            <a:pPr marL="0" indent="0" algn="r" rtl="1">
              <a:buNone/>
            </a:pPr>
            <a:r>
              <a:rPr lang="fa-IR" b="1" dirty="0"/>
              <a:t>پشه های </a:t>
            </a:r>
            <a:r>
              <a:rPr lang="fa-IR" b="1" dirty="0" err="1"/>
              <a:t>آئدس</a:t>
            </a:r>
            <a:r>
              <a:rPr lang="fa-IR" b="1" dirty="0"/>
              <a:t> در بسیاری از مناطق دنیا از جمله مناطق </a:t>
            </a:r>
            <a:r>
              <a:rPr lang="fa-IR" b="1" dirty="0" err="1"/>
              <a:t>استوائی</a:t>
            </a:r>
            <a:r>
              <a:rPr lang="fa-IR" b="1" dirty="0"/>
              <a:t> جنوب شرق آسیا، </a:t>
            </a:r>
            <a:r>
              <a:rPr lang="fa-IR" b="1" dirty="0" err="1"/>
              <a:t>آمریكای</a:t>
            </a:r>
            <a:r>
              <a:rPr lang="fa-IR" b="1" dirty="0"/>
              <a:t> جنوبی و آفریقا دیده می شود.</a:t>
            </a:r>
          </a:p>
          <a:p>
            <a:pPr marL="0" indent="0" algn="r" rtl="1">
              <a:buNone/>
            </a:pPr>
            <a:r>
              <a:rPr lang="fa-IR" b="1" dirty="0"/>
              <a:t>انواعی از پشه </a:t>
            </a:r>
            <a:r>
              <a:rPr lang="fa-IR" b="1" dirty="0" err="1"/>
              <a:t>آئدس</a:t>
            </a:r>
            <a:r>
              <a:rPr lang="fa-IR" b="1" dirty="0"/>
              <a:t> مهاجم از جمله:</a:t>
            </a:r>
          </a:p>
          <a:p>
            <a:pPr marL="0" indent="0" algn="r" rtl="1">
              <a:buNone/>
            </a:pPr>
            <a:r>
              <a:rPr lang="fa-IR" b="1" dirty="0"/>
              <a:t> پشه </a:t>
            </a:r>
            <a:r>
              <a:rPr lang="fa-IR" b="1" dirty="0" err="1"/>
              <a:t>آئدس</a:t>
            </a:r>
            <a:r>
              <a:rPr lang="fa-IR" b="1" dirty="0"/>
              <a:t> </a:t>
            </a:r>
            <a:r>
              <a:rPr lang="fa-IR" b="1" dirty="0" err="1"/>
              <a:t>اجیپتی</a:t>
            </a:r>
            <a:r>
              <a:rPr lang="fa-IR" b="1" dirty="0"/>
              <a:t> (</a:t>
            </a:r>
            <a:r>
              <a:rPr lang="fa-IR" b="1" dirty="0" err="1"/>
              <a:t>آئدس</a:t>
            </a:r>
            <a:r>
              <a:rPr lang="fa-IR" b="1" dirty="0"/>
              <a:t> مصری) </a:t>
            </a:r>
          </a:p>
          <a:p>
            <a:pPr marL="0" indent="0" algn="r" rtl="1">
              <a:buNone/>
            </a:pPr>
            <a:r>
              <a:rPr lang="fa-IR" b="1" dirty="0"/>
              <a:t>• </a:t>
            </a:r>
            <a:r>
              <a:rPr lang="fa-IR" b="1" dirty="0" err="1"/>
              <a:t>آئدس</a:t>
            </a:r>
            <a:r>
              <a:rPr lang="fa-IR" b="1" dirty="0"/>
              <a:t> </a:t>
            </a:r>
            <a:r>
              <a:rPr lang="fa-IR" b="1" dirty="0" err="1"/>
              <a:t>آلبوپیکتوس</a:t>
            </a:r>
            <a:r>
              <a:rPr lang="fa-IR" b="1" dirty="0"/>
              <a:t>(</a:t>
            </a:r>
            <a:r>
              <a:rPr lang="fa-IR" b="1" dirty="0" err="1"/>
              <a:t>آئدس</a:t>
            </a:r>
            <a:r>
              <a:rPr lang="fa-IR" b="1" dirty="0"/>
              <a:t> ببری آسیایی) </a:t>
            </a:r>
          </a:p>
          <a:p>
            <a:pPr marL="0" indent="0" algn="r" rtl="1">
              <a:buNone/>
            </a:pPr>
            <a:r>
              <a:rPr lang="fa-IR" b="1" dirty="0"/>
              <a:t>عامل انتقال چندین بیماری به انسان هستند</a:t>
            </a:r>
            <a:endParaRPr lang="en-US" b="1" dirty="0"/>
          </a:p>
        </p:txBody>
      </p:sp>
      <p:sp>
        <p:nvSpPr>
          <p:cNvPr id="4" name="Rectangle: Rounded Corners 3">
            <a:extLst>
              <a:ext uri="{FF2B5EF4-FFF2-40B4-BE49-F238E27FC236}">
                <a16:creationId xmlns:a16="http://schemas.microsoft.com/office/drawing/2014/main" id="{6B62ED9B-651D-4E2A-910F-DE1C7BFEBAA3}"/>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4268717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76077-57B4-46E6-80AE-6E6675A971AF}"/>
              </a:ext>
            </a:extLst>
          </p:cNvPr>
          <p:cNvSpPr>
            <a:spLocks noGrp="1"/>
          </p:cNvSpPr>
          <p:nvPr>
            <p:ph type="title"/>
          </p:nvPr>
        </p:nvSpPr>
        <p:spPr>
          <a:xfrm>
            <a:off x="1451579" y="804519"/>
            <a:ext cx="10064146" cy="1049235"/>
          </a:xfrm>
        </p:spPr>
        <p:txBody>
          <a:bodyPr>
            <a:noAutofit/>
          </a:bodyPr>
          <a:lstStyle/>
          <a:p>
            <a:pPr algn="r"/>
            <a:r>
              <a:rPr lang="fa-IR" sz="2800" dirty="0"/>
              <a:t>روش های پیشگیری از شیوع بیماری تب دانگ با هدف به حداقل رساندن تکثیر </a:t>
            </a:r>
            <a:br>
              <a:rPr lang="fa-IR" sz="2800" dirty="0"/>
            </a:br>
            <a:r>
              <a:rPr lang="fa-IR" sz="2800" dirty="0"/>
              <a:t>پشه و تماس آن با انسان شامل موارد ذیل می باشد:</a:t>
            </a:r>
            <a:endParaRPr lang="en-US" sz="2800" dirty="0"/>
          </a:p>
        </p:txBody>
      </p:sp>
      <p:sp>
        <p:nvSpPr>
          <p:cNvPr id="3" name="Content Placeholder 2">
            <a:extLst>
              <a:ext uri="{FF2B5EF4-FFF2-40B4-BE49-F238E27FC236}">
                <a16:creationId xmlns:a16="http://schemas.microsoft.com/office/drawing/2014/main" id="{F957264F-EF31-4427-8BBA-F92AFF6337FD}"/>
              </a:ext>
            </a:extLst>
          </p:cNvPr>
          <p:cNvSpPr>
            <a:spLocks noGrp="1"/>
          </p:cNvSpPr>
          <p:nvPr>
            <p:ph idx="1"/>
          </p:nvPr>
        </p:nvSpPr>
        <p:spPr/>
        <p:txBody>
          <a:bodyPr/>
          <a:lstStyle/>
          <a:p>
            <a:pPr marL="0" indent="0" algn="r" rtl="1">
              <a:buNone/>
            </a:pPr>
            <a:r>
              <a:rPr lang="fa-IR" b="1" dirty="0"/>
              <a:t>1 . نامساعد کردن محیط برای تکثیر و تخم گذاری پشه</a:t>
            </a:r>
          </a:p>
          <a:p>
            <a:pPr marL="0" indent="0" algn="r" rtl="1">
              <a:buNone/>
            </a:pPr>
            <a:r>
              <a:rPr lang="fa-IR" b="1" dirty="0"/>
              <a:t>2 . حذف پشه بالغ</a:t>
            </a:r>
          </a:p>
          <a:p>
            <a:pPr marL="0" indent="0" algn="r" rtl="1">
              <a:buNone/>
            </a:pPr>
            <a:r>
              <a:rPr lang="fa-IR" b="1" dirty="0"/>
              <a:t>3 . کاهش احتمال گزش پشه</a:t>
            </a:r>
          </a:p>
          <a:p>
            <a:pPr marL="0" indent="0" algn="r" rtl="1">
              <a:buNone/>
            </a:pPr>
            <a:endParaRPr lang="en-US" b="1" dirty="0"/>
          </a:p>
        </p:txBody>
      </p:sp>
      <p:pic>
        <p:nvPicPr>
          <p:cNvPr id="5" name="Picture 4">
            <a:extLst>
              <a:ext uri="{FF2B5EF4-FFF2-40B4-BE49-F238E27FC236}">
                <a16:creationId xmlns:a16="http://schemas.microsoft.com/office/drawing/2014/main" id="{3F013A91-6C20-4200-9E87-EFEA40B548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815" y="2765988"/>
            <a:ext cx="2772162" cy="2810267"/>
          </a:xfrm>
          <a:prstGeom prst="rect">
            <a:avLst/>
          </a:prstGeom>
        </p:spPr>
      </p:pic>
      <p:sp>
        <p:nvSpPr>
          <p:cNvPr id="6" name="Rectangle: Rounded Corners 5">
            <a:extLst>
              <a:ext uri="{FF2B5EF4-FFF2-40B4-BE49-F238E27FC236}">
                <a16:creationId xmlns:a16="http://schemas.microsoft.com/office/drawing/2014/main" id="{BE867F87-FCDA-43FF-99DF-A203B9DABE53}"/>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64048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A8A4B-6531-4530-B857-42DFDCED640C}"/>
              </a:ext>
            </a:extLst>
          </p:cNvPr>
          <p:cNvSpPr>
            <a:spLocks noGrp="1"/>
          </p:cNvSpPr>
          <p:nvPr>
            <p:ph type="title"/>
          </p:nvPr>
        </p:nvSpPr>
        <p:spPr>
          <a:xfrm>
            <a:off x="781050" y="442433"/>
            <a:ext cx="10629900" cy="1049235"/>
          </a:xfrm>
        </p:spPr>
        <p:txBody>
          <a:bodyPr>
            <a:normAutofit/>
          </a:bodyPr>
          <a:lstStyle/>
          <a:p>
            <a:pPr algn="r"/>
            <a:r>
              <a:rPr lang="fa-IR" sz="2800" dirty="0"/>
              <a:t>راه های پیشگیری از تب دانگ از طریق کاهش امکان تخم گذاری </a:t>
            </a:r>
            <a:r>
              <a:rPr lang="fa-IR" sz="2800" dirty="0" err="1"/>
              <a:t>وتکثیر</a:t>
            </a:r>
            <a:r>
              <a:rPr lang="fa-IR" sz="2800" dirty="0"/>
              <a:t> پشه چیست؟</a:t>
            </a:r>
            <a:endParaRPr lang="en-US" sz="2800" dirty="0"/>
          </a:p>
        </p:txBody>
      </p:sp>
      <p:sp>
        <p:nvSpPr>
          <p:cNvPr id="3" name="Content Placeholder 2">
            <a:extLst>
              <a:ext uri="{FF2B5EF4-FFF2-40B4-BE49-F238E27FC236}">
                <a16:creationId xmlns:a16="http://schemas.microsoft.com/office/drawing/2014/main" id="{4BD1D676-E199-4BA4-8CA7-C6D408FC7DC5}"/>
              </a:ext>
            </a:extLst>
          </p:cNvPr>
          <p:cNvSpPr>
            <a:spLocks noGrp="1"/>
          </p:cNvSpPr>
          <p:nvPr>
            <p:ph idx="1"/>
          </p:nvPr>
        </p:nvSpPr>
        <p:spPr>
          <a:xfrm>
            <a:off x="557213" y="2015732"/>
            <a:ext cx="10858500" cy="4037749"/>
          </a:xfrm>
        </p:spPr>
        <p:txBody>
          <a:bodyPr>
            <a:normAutofit lnSpcReduction="10000"/>
          </a:bodyPr>
          <a:lstStyle/>
          <a:p>
            <a:pPr marL="0" indent="0" algn="r" rtl="1">
              <a:buNone/>
            </a:pPr>
            <a:r>
              <a:rPr lang="fa-IR" sz="1800" b="1" dirty="0"/>
              <a:t>اقدامات بهسازی محیط </a:t>
            </a:r>
            <a:r>
              <a:rPr lang="fa-IR" sz="1800" b="1" dirty="0" err="1"/>
              <a:t>درکنترل</a:t>
            </a:r>
            <a:r>
              <a:rPr lang="fa-IR" sz="1800" b="1" dirty="0"/>
              <a:t> پشه </a:t>
            </a:r>
            <a:r>
              <a:rPr lang="fa-IR" sz="1800" b="1" dirty="0" err="1"/>
              <a:t>آئدس</a:t>
            </a:r>
            <a:r>
              <a:rPr lang="fa-IR" sz="1800" b="1" dirty="0"/>
              <a:t> مهاجم در منازل و اماکن عمومی</a:t>
            </a:r>
          </a:p>
          <a:p>
            <a:pPr marL="0" indent="0" algn="r" rtl="1">
              <a:buNone/>
            </a:pPr>
            <a:r>
              <a:rPr lang="fa-IR" sz="1800" b="1" dirty="0"/>
              <a:t>• تخلیه و تمیز کردن مرتب ظروف محتوی آب (متوسط 3 الی 5 روز یک بار)  این ظروف محل مناسبی برای زندگی </a:t>
            </a:r>
            <a:r>
              <a:rPr lang="fa-IR" sz="1800" b="1" dirty="0" err="1"/>
              <a:t>الروهای</a:t>
            </a:r>
            <a:r>
              <a:rPr lang="fa-IR" sz="1800" b="1" dirty="0"/>
              <a:t> پشه </a:t>
            </a:r>
            <a:r>
              <a:rPr lang="fa-IR" sz="1800" b="1" dirty="0" err="1"/>
              <a:t>آئدس</a:t>
            </a:r>
            <a:r>
              <a:rPr lang="fa-IR" sz="1800" b="1" dirty="0"/>
              <a:t> مهاجم می باشند.</a:t>
            </a:r>
          </a:p>
          <a:p>
            <a:pPr marL="0" indent="0" algn="r" rtl="1">
              <a:buNone/>
            </a:pPr>
            <a:r>
              <a:rPr lang="fa-IR" sz="1800" b="1" dirty="0"/>
              <a:t>• گذاشتن درب و یا پوشش بر روی ظروف محتوی آب (</a:t>
            </a:r>
            <a:r>
              <a:rPr lang="fa-IR" sz="1800" b="1" dirty="0" err="1"/>
              <a:t>تانكر</a:t>
            </a:r>
            <a:r>
              <a:rPr lang="fa-IR" sz="1800" b="1" dirty="0"/>
              <a:t>، </a:t>
            </a:r>
            <a:r>
              <a:rPr lang="fa-IR" sz="1800" b="1" dirty="0" err="1"/>
              <a:t>بشكه</a:t>
            </a:r>
            <a:r>
              <a:rPr lang="fa-IR" sz="1800" b="1" dirty="0"/>
              <a:t> و ...)</a:t>
            </a:r>
          </a:p>
          <a:p>
            <a:pPr marL="0" indent="0" algn="r" rtl="1">
              <a:buNone/>
            </a:pPr>
            <a:r>
              <a:rPr lang="fa-IR" sz="1800" b="1" dirty="0"/>
              <a:t>• جمع آوری ظروف آب زیر کولر ها (آب </a:t>
            </a:r>
            <a:r>
              <a:rPr lang="fa-IR" sz="1800" b="1" dirty="0" err="1"/>
              <a:t>کولرها</a:t>
            </a:r>
            <a:r>
              <a:rPr lang="fa-IR" sz="1800" b="1" dirty="0"/>
              <a:t> از طریق لوله به چاه </a:t>
            </a:r>
            <a:r>
              <a:rPr lang="fa-IR" sz="1800" b="1" dirty="0" err="1"/>
              <a:t>فاضالب</a:t>
            </a:r>
            <a:r>
              <a:rPr lang="fa-IR" sz="1800" b="1" dirty="0"/>
              <a:t>  تخلیه شود یا در مخازن درب دار جمع آوری گردد.(مدیریت زباله و ضایعات جامد مانند ظروف رها شده، ضایعات اتومبیل، </a:t>
            </a:r>
            <a:r>
              <a:rPr lang="fa-IR" sz="1800" b="1" dirty="0" err="1"/>
              <a:t>لنج</a:t>
            </a:r>
            <a:r>
              <a:rPr lang="fa-IR" sz="1800" b="1" dirty="0"/>
              <a:t> های مستعمل و ... که می توانند محل جمع شدن آب باشند.</a:t>
            </a:r>
          </a:p>
          <a:p>
            <a:pPr marL="0" indent="0" algn="r" rtl="1">
              <a:buNone/>
            </a:pPr>
            <a:r>
              <a:rPr lang="fa-IR" sz="1800" b="1" dirty="0"/>
              <a:t>• نظافت مداوم </a:t>
            </a:r>
            <a:r>
              <a:rPr lang="fa-IR" sz="1800" b="1" dirty="0" err="1"/>
              <a:t>آبگذرهای</a:t>
            </a:r>
            <a:r>
              <a:rPr lang="fa-IR" sz="1800" b="1" dirty="0"/>
              <a:t> شهری به منظور جلوگیری از راکد شدن آب</a:t>
            </a:r>
          </a:p>
          <a:p>
            <a:pPr marL="0" indent="0" algn="r" rtl="1">
              <a:buNone/>
            </a:pPr>
            <a:r>
              <a:rPr lang="fa-IR" sz="1800" b="1" dirty="0"/>
              <a:t>• ساماندهی لاستیک های مستعمل بخصوص در شهرها و حاشیه شهرها )انبار کردن در فضای بسته یا زیر پوشش مناسب به طوری که پشه </a:t>
            </a:r>
            <a:r>
              <a:rPr lang="fa-IR" sz="1800" b="1" dirty="0" err="1"/>
              <a:t>امكان</a:t>
            </a:r>
            <a:r>
              <a:rPr lang="fa-IR" sz="1800" b="1" dirty="0"/>
              <a:t> تخم گذاری در آن پیدا </a:t>
            </a:r>
            <a:r>
              <a:rPr lang="fa-IR" sz="1800" b="1" dirty="0" err="1"/>
              <a:t>نكند</a:t>
            </a:r>
            <a:r>
              <a:rPr lang="fa-IR" sz="1800" b="1" dirty="0"/>
              <a:t>.(</a:t>
            </a:r>
          </a:p>
          <a:p>
            <a:pPr marL="0" indent="0" algn="r" rtl="1">
              <a:buNone/>
            </a:pPr>
            <a:r>
              <a:rPr lang="fa-IR" sz="1800" b="1" dirty="0"/>
              <a:t>• تأمین آب مورد نیاز ساکنین از طریق لوله کشی تا نیازی به ذخیره سازی نباشد.</a:t>
            </a:r>
          </a:p>
          <a:p>
            <a:pPr marL="0" indent="0" algn="r" rtl="1">
              <a:buNone/>
            </a:pPr>
            <a:endParaRPr lang="fa-IR" sz="1100" b="1" dirty="0"/>
          </a:p>
          <a:p>
            <a:pPr marL="0" indent="0" algn="r" rtl="1">
              <a:buNone/>
            </a:pPr>
            <a:endParaRPr lang="fa-IR" sz="1100" b="1" dirty="0"/>
          </a:p>
          <a:p>
            <a:pPr marL="0" indent="0" algn="r" rtl="1">
              <a:buNone/>
            </a:pPr>
            <a:endParaRPr lang="en-US" sz="1100" b="1" dirty="0"/>
          </a:p>
        </p:txBody>
      </p:sp>
      <p:sp>
        <p:nvSpPr>
          <p:cNvPr id="4" name="Rectangle: Rounded Corners 3">
            <a:extLst>
              <a:ext uri="{FF2B5EF4-FFF2-40B4-BE49-F238E27FC236}">
                <a16:creationId xmlns:a16="http://schemas.microsoft.com/office/drawing/2014/main" id="{8545BAF3-56A7-48CD-892A-B313CF84234E}"/>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3179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FC51-8BEC-4016-AE34-E64270A880AB}"/>
              </a:ext>
            </a:extLst>
          </p:cNvPr>
          <p:cNvSpPr>
            <a:spLocks noGrp="1"/>
          </p:cNvSpPr>
          <p:nvPr>
            <p:ph type="title"/>
          </p:nvPr>
        </p:nvSpPr>
        <p:spPr>
          <a:xfrm>
            <a:off x="838200" y="365126"/>
            <a:ext cx="10515600" cy="1066110"/>
          </a:xfrm>
        </p:spPr>
        <p:txBody>
          <a:bodyPr>
            <a:noAutofit/>
          </a:bodyPr>
          <a:lstStyle/>
          <a:p>
            <a:pPr algn="r" rtl="1"/>
            <a:r>
              <a:rPr lang="fa-IR" dirty="0"/>
              <a:t>اقدامات بهسازی محیط </a:t>
            </a:r>
            <a:r>
              <a:rPr lang="fa-IR" dirty="0" err="1"/>
              <a:t>درکنترل</a:t>
            </a:r>
            <a:r>
              <a:rPr lang="fa-IR" dirty="0"/>
              <a:t> پشه </a:t>
            </a:r>
            <a:r>
              <a:rPr lang="fa-IR" dirty="0" err="1"/>
              <a:t>آئدس</a:t>
            </a:r>
            <a:r>
              <a:rPr lang="fa-IR" dirty="0"/>
              <a:t> مهاجم در منازل و اماکن عمومی</a:t>
            </a:r>
            <a:br>
              <a:rPr lang="fa-IR" dirty="0"/>
            </a:br>
            <a:endParaRPr lang="en-US" sz="3200" dirty="0"/>
          </a:p>
        </p:txBody>
      </p:sp>
      <p:sp>
        <p:nvSpPr>
          <p:cNvPr id="3" name="Content Placeholder 2">
            <a:extLst>
              <a:ext uri="{FF2B5EF4-FFF2-40B4-BE49-F238E27FC236}">
                <a16:creationId xmlns:a16="http://schemas.microsoft.com/office/drawing/2014/main" id="{D3A6FA83-A772-498B-B403-756A7F7B8982}"/>
              </a:ext>
            </a:extLst>
          </p:cNvPr>
          <p:cNvSpPr>
            <a:spLocks noGrp="1"/>
          </p:cNvSpPr>
          <p:nvPr>
            <p:ph idx="1"/>
          </p:nvPr>
        </p:nvSpPr>
        <p:spPr>
          <a:xfrm>
            <a:off x="838199" y="1431236"/>
            <a:ext cx="10823714" cy="4916555"/>
          </a:xfrm>
        </p:spPr>
        <p:txBody>
          <a:bodyPr>
            <a:normAutofit fontScale="92500" lnSpcReduction="20000"/>
          </a:bodyPr>
          <a:lstStyle/>
          <a:p>
            <a:pPr marL="0" indent="0" algn="r" rtl="1">
              <a:buNone/>
            </a:pPr>
            <a:r>
              <a:rPr lang="fa-IR" sz="1600" b="1" dirty="0"/>
              <a:t>• حذف آب های راکد یا جاری کردن آن ها از طریق </a:t>
            </a:r>
            <a:r>
              <a:rPr lang="fa-IR" sz="1600" b="1" dirty="0" err="1"/>
              <a:t>زهكشی</a:t>
            </a:r>
            <a:endParaRPr lang="fa-IR" sz="1600" b="1" dirty="0"/>
          </a:p>
          <a:p>
            <a:pPr marL="0" indent="0" algn="r" rtl="1">
              <a:buNone/>
            </a:pPr>
            <a:r>
              <a:rPr lang="fa-IR" sz="1600" b="1" dirty="0"/>
              <a:t>• نظافت و پاکسازی مرتب کانال های </a:t>
            </a:r>
            <a:r>
              <a:rPr lang="fa-IR" sz="1600" b="1" dirty="0" err="1"/>
              <a:t>فاضالب</a:t>
            </a:r>
            <a:r>
              <a:rPr lang="fa-IR" sz="1600" b="1" dirty="0"/>
              <a:t> و </a:t>
            </a:r>
            <a:r>
              <a:rPr lang="fa-IR" sz="1600" b="1" dirty="0" err="1"/>
              <a:t>خورها</a:t>
            </a:r>
            <a:r>
              <a:rPr lang="fa-IR" sz="1600" b="1" dirty="0"/>
              <a:t> طوری که آب در کانال  ها به صورت راکد باقی نماند.</a:t>
            </a:r>
          </a:p>
          <a:p>
            <a:pPr marL="0" indent="0" algn="r" rtl="1">
              <a:buNone/>
            </a:pPr>
            <a:r>
              <a:rPr lang="fa-IR" sz="1600" b="1" dirty="0"/>
              <a:t>• کانال ها و جوی خیابان ها بایستی دارای شیب مناسب باشند.</a:t>
            </a:r>
          </a:p>
          <a:p>
            <a:pPr marL="0" indent="0" algn="r" rtl="1">
              <a:buNone/>
            </a:pPr>
            <a:r>
              <a:rPr lang="fa-IR" sz="1600" b="1" dirty="0"/>
              <a:t>• سطل های زباله بایستی درب دار بوده و زباله ها به صورت روزانه جمع آوری و  دفع گردد و از تلنبار زباله ها در داخل شهر و روستا خودداری گردد.</a:t>
            </a:r>
          </a:p>
          <a:p>
            <a:pPr marL="0" indent="0" algn="r" rtl="1">
              <a:buNone/>
            </a:pPr>
            <a:r>
              <a:rPr lang="fa-IR" sz="1600" b="1" dirty="0"/>
              <a:t>• بهسازی </a:t>
            </a:r>
            <a:r>
              <a:rPr lang="fa-IR" sz="1600" b="1" dirty="0" err="1"/>
              <a:t>خورها</a:t>
            </a:r>
            <a:r>
              <a:rPr lang="fa-IR" sz="1600" b="1" dirty="0"/>
              <a:t> و کانال های </a:t>
            </a:r>
            <a:r>
              <a:rPr lang="fa-IR" sz="1600" b="1" dirty="0" err="1"/>
              <a:t>فاضالب</a:t>
            </a:r>
            <a:r>
              <a:rPr lang="fa-IR" sz="1600" b="1" dirty="0"/>
              <a:t> و جمع آوری علف های هرز و بهسازی کف </a:t>
            </a:r>
            <a:r>
              <a:rPr lang="fa-IR" sz="1600" b="1" dirty="0" err="1"/>
              <a:t>خورها</a:t>
            </a:r>
            <a:r>
              <a:rPr lang="fa-IR" sz="1600" b="1" dirty="0"/>
              <a:t> )بتن ریزی کف </a:t>
            </a:r>
            <a:r>
              <a:rPr lang="fa-IR" sz="1600" b="1" dirty="0" err="1"/>
              <a:t>خورها</a:t>
            </a:r>
            <a:r>
              <a:rPr lang="fa-IR" sz="1600" b="1" dirty="0"/>
              <a:t> و پاکسازی روزانه(</a:t>
            </a:r>
          </a:p>
          <a:p>
            <a:pPr marL="0" indent="0" algn="r" rtl="1">
              <a:buNone/>
            </a:pPr>
            <a:r>
              <a:rPr lang="fa-IR" sz="1600" b="1" dirty="0"/>
              <a:t>• هرس کردن کلیه درختان در منازل و خیابان ها</a:t>
            </a:r>
          </a:p>
          <a:p>
            <a:pPr marL="0" indent="0" algn="r" rtl="1">
              <a:buNone/>
            </a:pPr>
            <a:r>
              <a:rPr lang="fa-IR" sz="1600" b="1" dirty="0"/>
              <a:t>• خالی و تمیز کردن هفتگی ظروف محتوی آب (</a:t>
            </a:r>
            <a:r>
              <a:rPr lang="fa-IR" sz="1600" b="1" dirty="0" err="1"/>
              <a:t>بشكه</a:t>
            </a:r>
            <a:r>
              <a:rPr lang="fa-IR" sz="1600" b="1" dirty="0"/>
              <a:t>، ظرف زیر گلدان، ظرف آب حیوانات و ...) وارونه کردن اجسام در معرض باران، مانند ظروف و قایق های مستعمل</a:t>
            </a:r>
          </a:p>
          <a:p>
            <a:pPr marL="0" indent="0" algn="r" rtl="1">
              <a:buNone/>
            </a:pPr>
            <a:r>
              <a:rPr lang="fa-IR" sz="1600" b="1" dirty="0"/>
              <a:t>• جلوگیری از راکد شدن آب (برای مثال </a:t>
            </a:r>
            <a:r>
              <a:rPr lang="fa-IR" sz="1600" b="1" dirty="0" err="1"/>
              <a:t>اصالح</a:t>
            </a:r>
            <a:r>
              <a:rPr lang="fa-IR" sz="1600" b="1" dirty="0"/>
              <a:t> ساختاری زمین، سوراخ کردن  </a:t>
            </a:r>
            <a:r>
              <a:rPr lang="fa-IR" sz="1600" b="1" dirty="0" err="1"/>
              <a:t>الستیک</a:t>
            </a:r>
            <a:r>
              <a:rPr lang="fa-IR" sz="1600" b="1" dirty="0"/>
              <a:t> های ضربه گیر قایق)</a:t>
            </a:r>
          </a:p>
          <a:p>
            <a:pPr marL="0" indent="0" algn="r" rtl="1">
              <a:buNone/>
            </a:pPr>
            <a:r>
              <a:rPr lang="fa-IR" sz="1600" b="1" dirty="0"/>
              <a:t>• تعمیر شیرهای آب و رفع </a:t>
            </a:r>
            <a:r>
              <a:rPr lang="fa-IR" sz="1600" b="1" dirty="0" err="1"/>
              <a:t>شكستگی</a:t>
            </a:r>
            <a:r>
              <a:rPr lang="fa-IR" sz="1600" b="1" dirty="0"/>
              <a:t> </a:t>
            </a:r>
            <a:r>
              <a:rPr lang="fa-IR" sz="1600" b="1" dirty="0" err="1"/>
              <a:t>شبكه</a:t>
            </a:r>
            <a:r>
              <a:rPr lang="fa-IR" sz="1600" b="1" dirty="0"/>
              <a:t> های آب رسانی شهری و روستایی</a:t>
            </a:r>
          </a:p>
          <a:p>
            <a:pPr marL="0" indent="0" algn="r" rtl="1">
              <a:buNone/>
            </a:pPr>
            <a:r>
              <a:rPr lang="fa-IR" sz="1600" b="1" dirty="0"/>
              <a:t>• پر کردن سوراخ تنه درختان، </a:t>
            </a:r>
            <a:r>
              <a:rPr lang="fa-IR" sz="1600" b="1" dirty="0" err="1"/>
              <a:t>الستیک</a:t>
            </a:r>
            <a:r>
              <a:rPr lang="fa-IR" sz="1600" b="1" dirty="0"/>
              <a:t> های مستعمل و </a:t>
            </a:r>
            <a:r>
              <a:rPr lang="fa-IR" sz="1600" b="1" dirty="0" err="1"/>
              <a:t>زیرگلدانی</a:t>
            </a:r>
            <a:r>
              <a:rPr lang="fa-IR" sz="1600" b="1" dirty="0"/>
              <a:t> ها با شن، خاک یا بتن</a:t>
            </a:r>
          </a:p>
          <a:p>
            <a:pPr marL="0" indent="0" algn="r" rtl="1">
              <a:buNone/>
            </a:pPr>
            <a:r>
              <a:rPr lang="fa-IR" sz="1600" b="1" dirty="0"/>
              <a:t>• ساماندهی </a:t>
            </a:r>
            <a:r>
              <a:rPr lang="fa-IR" sz="1600" b="1" dirty="0" err="1"/>
              <a:t>الستیک</a:t>
            </a:r>
            <a:r>
              <a:rPr lang="fa-IR" sz="1600" b="1" dirty="0"/>
              <a:t> های مستعمل به خصوص در شهرها و حاشیه شهرها</a:t>
            </a:r>
          </a:p>
          <a:p>
            <a:pPr marL="0" indent="0" algn="r" rtl="1">
              <a:buNone/>
            </a:pPr>
            <a:r>
              <a:rPr lang="fa-IR" sz="1600" b="1" dirty="0"/>
              <a:t>• استفاده از ماهی </a:t>
            </a:r>
            <a:r>
              <a:rPr lang="fa-IR" sz="1600" b="1" dirty="0" err="1"/>
              <a:t>لاروخوار</a:t>
            </a:r>
            <a:r>
              <a:rPr lang="fa-IR" sz="1600" b="1" dirty="0"/>
              <a:t>(</a:t>
            </a:r>
            <a:r>
              <a:rPr lang="fa-IR" sz="1600" b="1" dirty="0" err="1"/>
              <a:t>گامبوزیا</a:t>
            </a:r>
            <a:r>
              <a:rPr lang="fa-IR" sz="1600" b="1" dirty="0"/>
              <a:t>، </a:t>
            </a:r>
            <a:r>
              <a:rPr lang="fa-IR" sz="1600" b="1" dirty="0" err="1"/>
              <a:t>گوپی</a:t>
            </a:r>
            <a:r>
              <a:rPr lang="fa-IR" sz="1600" b="1" dirty="0"/>
              <a:t>)در حوضچه های آب و استخر منازل</a:t>
            </a:r>
          </a:p>
          <a:p>
            <a:pPr marL="0" indent="0" algn="r" rtl="1">
              <a:buNone/>
            </a:pPr>
            <a:r>
              <a:rPr lang="fa-IR" sz="1600" b="1" dirty="0"/>
              <a:t>• سم پاشی مستمر با هدف از بین بردن جمعیت پشه در محل های استراحت آن ها (زیر </a:t>
            </a:r>
            <a:r>
              <a:rPr lang="fa-IR" sz="1600" b="1" dirty="0" err="1"/>
              <a:t>مبلمان</a:t>
            </a:r>
            <a:r>
              <a:rPr lang="fa-IR" sz="1600" b="1" dirty="0"/>
              <a:t>، تخت و داخل کمد) یا در محل تخم گذاری آن ها (</a:t>
            </a:r>
            <a:r>
              <a:rPr lang="fa-IR" sz="1600" b="1" dirty="0" err="1"/>
              <a:t>لنج</a:t>
            </a:r>
            <a:r>
              <a:rPr lang="fa-IR" sz="1600" b="1" dirty="0"/>
              <a:t> و </a:t>
            </a:r>
            <a:r>
              <a:rPr lang="fa-IR" sz="1600" b="1" dirty="0" err="1"/>
              <a:t>الستیک</a:t>
            </a:r>
            <a:r>
              <a:rPr lang="fa-IR" sz="1600" b="1" dirty="0"/>
              <a:t> های مستعمل و ...)</a:t>
            </a:r>
          </a:p>
          <a:p>
            <a:pPr marL="0" indent="0" algn="r" rtl="1">
              <a:buNone/>
            </a:pPr>
            <a:endParaRPr lang="fa-IR" sz="1600" b="1" dirty="0"/>
          </a:p>
          <a:p>
            <a:pPr marL="0" indent="0" algn="r" rtl="1">
              <a:buNone/>
            </a:pPr>
            <a:endParaRPr lang="fa-IR" sz="1600" b="1" dirty="0"/>
          </a:p>
          <a:p>
            <a:pPr marL="0" indent="0" algn="r" rtl="1">
              <a:buNone/>
            </a:pPr>
            <a:endParaRPr lang="en-US" sz="1600" b="1" dirty="0"/>
          </a:p>
        </p:txBody>
      </p:sp>
      <p:sp>
        <p:nvSpPr>
          <p:cNvPr id="4" name="Rectangle: Rounded Corners 3">
            <a:extLst>
              <a:ext uri="{FF2B5EF4-FFF2-40B4-BE49-F238E27FC236}">
                <a16:creationId xmlns:a16="http://schemas.microsoft.com/office/drawing/2014/main" id="{0D49B75E-7EA6-4C61-AA83-FEA9C5CC9AF1}"/>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32139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DA7F-E411-4976-9D80-F51595A05B8A}"/>
              </a:ext>
            </a:extLst>
          </p:cNvPr>
          <p:cNvSpPr>
            <a:spLocks noGrp="1"/>
          </p:cNvSpPr>
          <p:nvPr>
            <p:ph type="title"/>
          </p:nvPr>
        </p:nvSpPr>
        <p:spPr>
          <a:xfrm>
            <a:off x="1114425" y="804519"/>
            <a:ext cx="10158413" cy="1049235"/>
          </a:xfrm>
        </p:spPr>
        <p:txBody>
          <a:bodyPr>
            <a:noAutofit/>
          </a:bodyPr>
          <a:lstStyle/>
          <a:p>
            <a:pPr algn="r" rtl="1"/>
            <a:r>
              <a:rPr lang="fa-IR" sz="3600" dirty="0"/>
              <a:t>راه های پیشگیری از تب دانگ از طریق کاهش امکان تخم گذاری و</a:t>
            </a:r>
            <a:br>
              <a:rPr lang="fa-IR" sz="3600" dirty="0"/>
            </a:br>
            <a:r>
              <a:rPr lang="fa-IR" sz="3600" dirty="0"/>
              <a:t>تکثیر پشه چیست؟</a:t>
            </a:r>
            <a:endParaRPr lang="en-US" sz="3600" dirty="0"/>
          </a:p>
        </p:txBody>
      </p:sp>
      <p:sp>
        <p:nvSpPr>
          <p:cNvPr id="3" name="Content Placeholder 2">
            <a:extLst>
              <a:ext uri="{FF2B5EF4-FFF2-40B4-BE49-F238E27FC236}">
                <a16:creationId xmlns:a16="http://schemas.microsoft.com/office/drawing/2014/main" id="{0B78B935-05A9-42E1-9405-47853D2AE8A9}"/>
              </a:ext>
            </a:extLst>
          </p:cNvPr>
          <p:cNvSpPr>
            <a:spLocks noGrp="1"/>
          </p:cNvSpPr>
          <p:nvPr>
            <p:ph idx="1"/>
          </p:nvPr>
        </p:nvSpPr>
        <p:spPr>
          <a:xfrm>
            <a:off x="485775" y="2015732"/>
            <a:ext cx="10569079" cy="4037749"/>
          </a:xfrm>
        </p:spPr>
        <p:txBody>
          <a:bodyPr>
            <a:normAutofit fontScale="92500" lnSpcReduction="10000"/>
          </a:bodyPr>
          <a:lstStyle/>
          <a:p>
            <a:pPr marL="0" indent="0" algn="r" rtl="1">
              <a:buNone/>
            </a:pPr>
            <a:r>
              <a:rPr lang="fa-IR" b="1" dirty="0"/>
              <a:t>نکات مهم:</a:t>
            </a:r>
          </a:p>
          <a:p>
            <a:pPr marL="0" indent="0" algn="r" rtl="1">
              <a:buNone/>
            </a:pPr>
            <a:r>
              <a:rPr lang="fa-IR" b="1" dirty="0"/>
              <a:t>• قبل از سمپاشی گسترده توسط تیم های بهداشتی یا سازمان های مسئول، به ساکنان هشدار داده میشود تا از محل دور شوند و مواد غذایی پوشانده شود، آتش خاموش شود و حیوانات خانگی نیز به خارج از خانه منتقل شوند.</a:t>
            </a:r>
          </a:p>
          <a:p>
            <a:pPr marL="0" indent="0" algn="r" rtl="1">
              <a:buNone/>
            </a:pPr>
            <a:r>
              <a:rPr lang="fa-IR" b="1" dirty="0"/>
              <a:t>• مه پاشی: انتشار ذرات کوچک حاوی حشره کش که به مدت کافی در هوا باقی می مانند تا در اثر تماس با پشه بالغ در حال پرواز باعث مرگ آن ها گردد.</a:t>
            </a:r>
          </a:p>
          <a:p>
            <a:pPr marL="0" indent="0" algn="r" rtl="1">
              <a:buNone/>
            </a:pPr>
            <a:r>
              <a:rPr lang="fa-IR" b="1" dirty="0"/>
              <a:t>• مه پاشی در شیوع بیماری و برای مهار همه گیری، به مدت 10 روز، هر دو تا سه روز در زمان صبح زود یا قبل از غروب آفتاب انجام می شود.</a:t>
            </a:r>
          </a:p>
          <a:p>
            <a:pPr marL="0" indent="0" algn="r" rtl="1">
              <a:buNone/>
            </a:pPr>
            <a:r>
              <a:rPr lang="fa-IR" b="1" dirty="0"/>
              <a:t>• در زمان مه پاشی درها، پنجره ها، فضاهای باز و گیاهان اطراف خانه مه پاشی شود.</a:t>
            </a:r>
          </a:p>
          <a:p>
            <a:pPr marL="0" indent="0" algn="r" rtl="1">
              <a:buNone/>
            </a:pPr>
            <a:r>
              <a:rPr lang="fa-IR" b="1" dirty="0"/>
              <a:t>• در صورت مه پاشی از بیرون ساختمان از مردم خواسته میشود تا درب و پنجره ها را جهت افزایش نفوذ مه و کارآیی بیشتر عملیات در حین مه پاشی باز نگاه دارند</a:t>
            </a:r>
            <a:endParaRPr lang="en-US" b="1" dirty="0"/>
          </a:p>
        </p:txBody>
      </p:sp>
      <p:sp>
        <p:nvSpPr>
          <p:cNvPr id="4" name="Rectangle: Rounded Corners 3">
            <a:extLst>
              <a:ext uri="{FF2B5EF4-FFF2-40B4-BE49-F238E27FC236}">
                <a16:creationId xmlns:a16="http://schemas.microsoft.com/office/drawing/2014/main" id="{F977667E-A12D-4D0F-A6CF-14592717C675}"/>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9323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0892-3171-4CCD-8AD3-7294DCA8B4D4}"/>
              </a:ext>
            </a:extLst>
          </p:cNvPr>
          <p:cNvSpPr>
            <a:spLocks noGrp="1"/>
          </p:cNvSpPr>
          <p:nvPr>
            <p:ph type="title"/>
          </p:nvPr>
        </p:nvSpPr>
        <p:spPr/>
        <p:txBody>
          <a:bodyPr>
            <a:normAutofit/>
          </a:bodyPr>
          <a:lstStyle/>
          <a:p>
            <a:r>
              <a:rPr lang="fa-IR" dirty="0"/>
              <a:t>ب : راه های پیشگیری از تب دانگ از طریق کاهش امکان تخم گذاری و</a:t>
            </a:r>
            <a:br>
              <a:rPr lang="fa-IR" dirty="0"/>
            </a:br>
            <a:r>
              <a:rPr lang="fa-IR" dirty="0"/>
              <a:t>تکثیر پشه چیست؟</a:t>
            </a:r>
            <a:endParaRPr lang="en-US" dirty="0"/>
          </a:p>
        </p:txBody>
      </p:sp>
      <p:sp>
        <p:nvSpPr>
          <p:cNvPr id="3" name="Content Placeholder 2">
            <a:extLst>
              <a:ext uri="{FF2B5EF4-FFF2-40B4-BE49-F238E27FC236}">
                <a16:creationId xmlns:a16="http://schemas.microsoft.com/office/drawing/2014/main" id="{131FA27C-C676-48F7-9C85-319F620D968D}"/>
              </a:ext>
            </a:extLst>
          </p:cNvPr>
          <p:cNvSpPr>
            <a:spLocks noGrp="1"/>
          </p:cNvSpPr>
          <p:nvPr>
            <p:ph idx="1"/>
          </p:nvPr>
        </p:nvSpPr>
        <p:spPr/>
        <p:txBody>
          <a:bodyPr/>
          <a:lstStyle/>
          <a:p>
            <a:pPr marL="0" indent="0" algn="r" rtl="1">
              <a:buNone/>
            </a:pPr>
            <a:r>
              <a:rPr lang="fa-IR" dirty="0"/>
              <a:t>توجه: تخم پشه </a:t>
            </a:r>
            <a:r>
              <a:rPr lang="fa-IR" dirty="0" err="1"/>
              <a:t>آئدس</a:t>
            </a:r>
            <a:r>
              <a:rPr lang="fa-IR" dirty="0"/>
              <a:t> مهاجم می تواند ماه ها در شرایط خشک زنده بماند. </a:t>
            </a:r>
          </a:p>
          <a:p>
            <a:pPr marL="0" indent="0" algn="r" rtl="1">
              <a:buNone/>
            </a:pPr>
            <a:r>
              <a:rPr lang="fa-IR" dirty="0"/>
              <a:t>خالی کردن و جایگزین کردن آب راکد در ظروف، </a:t>
            </a:r>
            <a:r>
              <a:rPr lang="fa-IR" dirty="0" err="1"/>
              <a:t>الروها</a:t>
            </a:r>
            <a:r>
              <a:rPr lang="fa-IR" dirty="0"/>
              <a:t> و شفیره ها را از بین می برد، ولی تخم ها که نسبتاً </a:t>
            </a:r>
            <a:r>
              <a:rPr lang="fa-IR" dirty="0" err="1"/>
              <a:t>محكم</a:t>
            </a:r>
            <a:r>
              <a:rPr lang="fa-IR" dirty="0"/>
              <a:t> به </a:t>
            </a:r>
            <a:r>
              <a:rPr lang="fa-IR" dirty="0" err="1"/>
              <a:t>جداره</a:t>
            </a:r>
            <a:r>
              <a:rPr lang="fa-IR" dirty="0"/>
              <a:t> ظرف چسبیده </a:t>
            </a:r>
            <a:r>
              <a:rPr lang="fa-IR" dirty="0" err="1"/>
              <a:t>اند</a:t>
            </a:r>
            <a:r>
              <a:rPr lang="fa-IR" dirty="0"/>
              <a:t> باید با برس و یا </a:t>
            </a:r>
            <a:r>
              <a:rPr lang="fa-IR" dirty="0" err="1"/>
              <a:t>اسكاچ</a:t>
            </a:r>
            <a:r>
              <a:rPr lang="fa-IR" dirty="0"/>
              <a:t> کشیدن به دقت تمیز شوند</a:t>
            </a:r>
          </a:p>
          <a:p>
            <a:pPr marL="0" indent="0" algn="r" rtl="1">
              <a:buNone/>
            </a:pPr>
            <a:endParaRPr lang="en-US" dirty="0"/>
          </a:p>
        </p:txBody>
      </p:sp>
      <p:pic>
        <p:nvPicPr>
          <p:cNvPr id="5" name="Picture 4">
            <a:extLst>
              <a:ext uri="{FF2B5EF4-FFF2-40B4-BE49-F238E27FC236}">
                <a16:creationId xmlns:a16="http://schemas.microsoft.com/office/drawing/2014/main" id="{E4778CBE-C20C-42A9-A486-63079C095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76" y="3255808"/>
            <a:ext cx="6516009" cy="3496877"/>
          </a:xfrm>
          <a:prstGeom prst="rect">
            <a:avLst/>
          </a:prstGeom>
        </p:spPr>
      </p:pic>
    </p:spTree>
    <p:extLst>
      <p:ext uri="{BB962C8B-B14F-4D97-AF65-F5344CB8AC3E}">
        <p14:creationId xmlns:p14="http://schemas.microsoft.com/office/powerpoint/2010/main" val="1156598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0B4939-E44E-463A-9E39-796991E23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22" y="0"/>
            <a:ext cx="12059478" cy="6758609"/>
          </a:xfrm>
        </p:spPr>
      </p:pic>
    </p:spTree>
    <p:extLst>
      <p:ext uri="{BB962C8B-B14F-4D97-AF65-F5344CB8AC3E}">
        <p14:creationId xmlns:p14="http://schemas.microsoft.com/office/powerpoint/2010/main" val="2294670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C749-B302-4E48-9DAB-F1A67162D7A1}"/>
              </a:ext>
            </a:extLst>
          </p:cNvPr>
          <p:cNvSpPr>
            <a:spLocks noGrp="1"/>
          </p:cNvSpPr>
          <p:nvPr>
            <p:ph type="title"/>
          </p:nvPr>
        </p:nvSpPr>
        <p:spPr/>
        <p:txBody>
          <a:bodyPr>
            <a:normAutofit/>
          </a:bodyPr>
          <a:lstStyle/>
          <a:p>
            <a:pPr algn="r" rtl="1"/>
            <a:r>
              <a:rPr lang="fa-IR" dirty="0"/>
              <a:t>ج. راه های پیشگیری از انتقال بیماری تب دانگ از طریق کاهش احتمال گزش پشه چیست ؟</a:t>
            </a:r>
            <a:endParaRPr lang="en-US" dirty="0"/>
          </a:p>
        </p:txBody>
      </p:sp>
      <p:sp>
        <p:nvSpPr>
          <p:cNvPr id="3" name="Content Placeholder 2">
            <a:extLst>
              <a:ext uri="{FF2B5EF4-FFF2-40B4-BE49-F238E27FC236}">
                <a16:creationId xmlns:a16="http://schemas.microsoft.com/office/drawing/2014/main" id="{CF9BAE36-999E-4D38-857D-3D54D600D3F0}"/>
              </a:ext>
            </a:extLst>
          </p:cNvPr>
          <p:cNvSpPr>
            <a:spLocks noGrp="1"/>
          </p:cNvSpPr>
          <p:nvPr>
            <p:ph idx="1"/>
          </p:nvPr>
        </p:nvSpPr>
        <p:spPr>
          <a:xfrm>
            <a:off x="600075" y="2015732"/>
            <a:ext cx="10454779" cy="4159781"/>
          </a:xfrm>
        </p:spPr>
        <p:txBody>
          <a:bodyPr>
            <a:normAutofit fontScale="92500"/>
          </a:bodyPr>
          <a:lstStyle/>
          <a:p>
            <a:pPr algn="r" rtl="1">
              <a:buFont typeface="Wingdings" panose="05000000000000000000" pitchFamily="2" charset="2"/>
              <a:buChar char="v"/>
            </a:pPr>
            <a:r>
              <a:rPr lang="fa-IR" b="1" dirty="0"/>
              <a:t>نصب توری سیمی ریز بر روی درب و </a:t>
            </a:r>
            <a:r>
              <a:rPr lang="fa-IR" b="1" dirty="0" err="1"/>
              <a:t>پنجرهای</a:t>
            </a:r>
            <a:r>
              <a:rPr lang="fa-IR" b="1" dirty="0"/>
              <a:t> باز شو به فضای بیرون</a:t>
            </a:r>
          </a:p>
          <a:p>
            <a:pPr algn="r" rtl="1">
              <a:buFont typeface="Wingdings" panose="05000000000000000000" pitchFamily="2" charset="2"/>
              <a:buChar char="v"/>
            </a:pPr>
            <a:r>
              <a:rPr lang="fa-IR" b="1" dirty="0"/>
              <a:t>استفاده از پشه بند مناسب در هنگام استراحت</a:t>
            </a:r>
          </a:p>
          <a:p>
            <a:pPr algn="r" rtl="1">
              <a:buFont typeface="Wingdings" panose="05000000000000000000" pitchFamily="2" charset="2"/>
              <a:buChar char="v"/>
            </a:pPr>
            <a:r>
              <a:rPr lang="fa-IR" b="1" dirty="0"/>
              <a:t>استفاده از اسپری های مناسب و ترکیبات </a:t>
            </a:r>
            <a:r>
              <a:rPr lang="fa-IR" b="1" dirty="0" err="1"/>
              <a:t>دورکننده</a:t>
            </a:r>
            <a:r>
              <a:rPr lang="fa-IR" b="1" dirty="0"/>
              <a:t> حشرات روی پوست، در مدت اقامت در مناطق آلوده </a:t>
            </a:r>
          </a:p>
          <a:p>
            <a:pPr algn="r" rtl="1">
              <a:buFont typeface="Wingdings" panose="05000000000000000000" pitchFamily="2" charset="2"/>
              <a:buChar char="v"/>
            </a:pPr>
            <a:r>
              <a:rPr lang="fa-IR" b="1" dirty="0"/>
              <a:t>پوشیدن لباس رنگ روشن (لباس آستین بلند و شلوار بلند)چون پشه </a:t>
            </a:r>
            <a:r>
              <a:rPr lang="fa-IR" b="1" dirty="0" err="1"/>
              <a:t>آئدس</a:t>
            </a:r>
            <a:r>
              <a:rPr lang="fa-IR" b="1" dirty="0"/>
              <a:t> مهاجم به رنگ های </a:t>
            </a:r>
            <a:r>
              <a:rPr lang="fa-IR" b="1" dirty="0" err="1"/>
              <a:t>مشكی</a:t>
            </a:r>
            <a:r>
              <a:rPr lang="fa-IR" b="1" dirty="0"/>
              <a:t>، قرمز و زرد تمایل بیشتری دارد.</a:t>
            </a:r>
          </a:p>
          <a:p>
            <a:pPr algn="r" rtl="1">
              <a:buFont typeface="Wingdings" panose="05000000000000000000" pitchFamily="2" charset="2"/>
              <a:buChar char="v"/>
            </a:pPr>
            <a:r>
              <a:rPr lang="fa-IR" b="1" dirty="0"/>
              <a:t>سر لوله های </a:t>
            </a:r>
            <a:r>
              <a:rPr lang="fa-IR" b="1" dirty="0" err="1"/>
              <a:t>هواکش</a:t>
            </a:r>
            <a:r>
              <a:rPr lang="fa-IR" b="1" dirty="0"/>
              <a:t> سرویس های بهداشتی و مخازن آب تور سیمی ریز نصب گردد</a:t>
            </a:r>
            <a:endParaRPr lang="en-US" b="1" dirty="0"/>
          </a:p>
          <a:p>
            <a:pPr algn="r" rtl="1">
              <a:buFont typeface="Wingdings" panose="05000000000000000000" pitchFamily="2" charset="2"/>
              <a:buChar char="v"/>
            </a:pPr>
            <a:r>
              <a:rPr lang="fa-IR" b="1" dirty="0"/>
              <a:t>انبار نمودن لاستیک های مستعمل، لاستیک های نو بدون پوشش و هرگونه </a:t>
            </a:r>
            <a:r>
              <a:rPr lang="en-US" b="1" dirty="0"/>
              <a:t> </a:t>
            </a:r>
            <a:r>
              <a:rPr lang="fa-IR" b="1" dirty="0"/>
              <a:t>کالا با قابلیت نگهداری آب باران، در فضای بسته یا زیر پوشش</a:t>
            </a:r>
          </a:p>
          <a:p>
            <a:pPr algn="r" rtl="1">
              <a:buFont typeface="Wingdings" panose="05000000000000000000" pitchFamily="2" charset="2"/>
              <a:buChar char="v"/>
            </a:pPr>
            <a:r>
              <a:rPr lang="fa-IR" b="1" dirty="0"/>
              <a:t>ممنوعیت حمل و نقل یا انبار کردن </a:t>
            </a:r>
            <a:r>
              <a:rPr lang="fa-IR" b="1" dirty="0" err="1"/>
              <a:t>الستیک</a:t>
            </a:r>
            <a:r>
              <a:rPr lang="fa-IR" b="1" dirty="0"/>
              <a:t> های فرسوده نزدیک مناطق  </a:t>
            </a:r>
            <a:r>
              <a:rPr lang="fa-IR" b="1" dirty="0" err="1"/>
              <a:t>مسكونی</a:t>
            </a:r>
            <a:r>
              <a:rPr lang="fa-IR" b="1" dirty="0"/>
              <a:t> و نظارت بهداشتی به محل های انبار لاستیک</a:t>
            </a:r>
          </a:p>
          <a:p>
            <a:pPr algn="r" rtl="1">
              <a:buFont typeface="Wingdings" panose="05000000000000000000" pitchFamily="2" charset="2"/>
              <a:buChar char="v"/>
            </a:pPr>
            <a:endParaRPr lang="fa-IR" b="1" dirty="0"/>
          </a:p>
          <a:p>
            <a:pPr algn="r" rtl="1">
              <a:buFont typeface="Wingdings" panose="05000000000000000000" pitchFamily="2" charset="2"/>
              <a:buChar char="v"/>
            </a:pPr>
            <a:endParaRPr lang="fa-IR" b="1" dirty="0"/>
          </a:p>
          <a:p>
            <a:pPr algn="r" rtl="1">
              <a:buFont typeface="Wingdings" panose="05000000000000000000" pitchFamily="2" charset="2"/>
              <a:buChar char="v"/>
            </a:pPr>
            <a:endParaRPr lang="fa-IR" b="1" dirty="0"/>
          </a:p>
          <a:p>
            <a:pPr algn="r" rtl="1">
              <a:buFont typeface="Wingdings" panose="05000000000000000000" pitchFamily="2" charset="2"/>
              <a:buChar char="v"/>
            </a:pPr>
            <a:endParaRPr lang="fa-IR" b="1" dirty="0"/>
          </a:p>
          <a:p>
            <a:pPr algn="r" rtl="1">
              <a:buFont typeface="Wingdings" panose="05000000000000000000" pitchFamily="2" charset="2"/>
              <a:buChar char="v"/>
            </a:pPr>
            <a:endParaRPr lang="fa-IR" b="1" dirty="0"/>
          </a:p>
          <a:p>
            <a:pPr algn="r" rtl="1">
              <a:buFont typeface="Wingdings" panose="05000000000000000000" pitchFamily="2" charset="2"/>
              <a:buChar char="v"/>
            </a:pPr>
            <a:endParaRPr lang="en-US" b="1" dirty="0"/>
          </a:p>
        </p:txBody>
      </p:sp>
      <p:sp>
        <p:nvSpPr>
          <p:cNvPr id="5" name="Rectangle: Rounded Corners 4">
            <a:extLst>
              <a:ext uri="{FF2B5EF4-FFF2-40B4-BE49-F238E27FC236}">
                <a16:creationId xmlns:a16="http://schemas.microsoft.com/office/drawing/2014/main" id="{7C928C62-FBFB-41D7-8305-6F1F32243FB9}"/>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14610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F0DC82-292E-45EE-90A3-AF2F6840C9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757" y="92764"/>
            <a:ext cx="7633252" cy="6626087"/>
          </a:xfrm>
        </p:spPr>
      </p:pic>
      <p:sp>
        <p:nvSpPr>
          <p:cNvPr id="6" name="Rectangle: Rounded Corners 5">
            <a:extLst>
              <a:ext uri="{FF2B5EF4-FFF2-40B4-BE49-F238E27FC236}">
                <a16:creationId xmlns:a16="http://schemas.microsoft.com/office/drawing/2014/main" id="{27769085-119A-4231-A26F-FD53AE3BDCB3}"/>
              </a:ext>
            </a:extLst>
          </p:cNvPr>
          <p:cNvSpPr/>
          <p:nvPr/>
        </p:nvSpPr>
        <p:spPr>
          <a:xfrm>
            <a:off x="9197009" y="6236389"/>
            <a:ext cx="3114674"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3129029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F1F887-4771-4B1A-B523-C7999A5691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0212" y="142875"/>
            <a:ext cx="7872413" cy="6377195"/>
          </a:xfrm>
        </p:spPr>
      </p:pic>
      <p:sp>
        <p:nvSpPr>
          <p:cNvPr id="6" name="Rectangle: Rounded Corners 5">
            <a:extLst>
              <a:ext uri="{FF2B5EF4-FFF2-40B4-BE49-F238E27FC236}">
                <a16:creationId xmlns:a16="http://schemas.microsoft.com/office/drawing/2014/main" id="{FA4E8B18-6044-4571-A130-4302476A7BB0}"/>
              </a:ext>
            </a:extLst>
          </p:cNvPr>
          <p:cNvSpPr/>
          <p:nvPr/>
        </p:nvSpPr>
        <p:spPr>
          <a:xfrm>
            <a:off x="2914650" y="6444491"/>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319056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5862" y="-54023"/>
            <a:ext cx="12287862" cy="6912023"/>
            <a:chOff x="0" y="0"/>
            <a:chExt cx="11059236" cy="6912023"/>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59236" cy="6912023"/>
            </a:xfrm>
            <a:prstGeom prst="rect">
              <a:avLst/>
            </a:prstGeom>
          </p:spPr>
        </p:pic>
        <p:pic>
          <p:nvPicPr>
            <p:cNvPr id="7" name="Picture 6"/>
            <p:cNvPicPr>
              <a:picLocks noChangeAspect="1"/>
            </p:cNvPicPr>
            <p:nvPr/>
          </p:nvPicPr>
          <p:blipFill>
            <a:blip r:embed="rId3"/>
            <a:stretch>
              <a:fillRect/>
            </a:stretch>
          </p:blipFill>
          <p:spPr>
            <a:xfrm>
              <a:off x="6995158" y="840758"/>
              <a:ext cx="3429000" cy="1323975"/>
            </a:xfrm>
            <a:prstGeom prst="rect">
              <a:avLst/>
            </a:prstGeom>
          </p:spPr>
        </p:pic>
      </p:grpSp>
    </p:spTree>
    <p:extLst>
      <p:ext uri="{BB962C8B-B14F-4D97-AF65-F5344CB8AC3E}">
        <p14:creationId xmlns:p14="http://schemas.microsoft.com/office/powerpoint/2010/main" val="1515893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11F1CF-1795-4E2E-83A5-81CA254EC0C2}"/>
              </a:ext>
            </a:extLst>
          </p:cNvPr>
          <p:cNvSpPr>
            <a:spLocks noGrp="1"/>
          </p:cNvSpPr>
          <p:nvPr>
            <p:ph type="title"/>
          </p:nvPr>
        </p:nvSpPr>
        <p:spPr/>
        <p:txBody>
          <a:bodyPr/>
          <a:lstStyle/>
          <a:p>
            <a:r>
              <a:rPr lang="fa-IR" dirty="0"/>
              <a:t>مقدمه </a:t>
            </a:r>
            <a:endParaRPr lang="en-US" dirty="0"/>
          </a:p>
        </p:txBody>
      </p:sp>
      <p:sp>
        <p:nvSpPr>
          <p:cNvPr id="7" name="Text Placeholder 6">
            <a:extLst>
              <a:ext uri="{FF2B5EF4-FFF2-40B4-BE49-F238E27FC236}">
                <a16:creationId xmlns:a16="http://schemas.microsoft.com/office/drawing/2014/main" id="{416DD71B-C235-4A4A-9EEC-DD1B0D4419D9}"/>
              </a:ext>
            </a:extLst>
          </p:cNvPr>
          <p:cNvSpPr>
            <a:spLocks noGrp="1"/>
          </p:cNvSpPr>
          <p:nvPr>
            <p:ph type="body" idx="1"/>
          </p:nvPr>
        </p:nvSpPr>
        <p:spPr>
          <a:xfrm>
            <a:off x="1450848" y="1549215"/>
            <a:ext cx="4645152" cy="801943"/>
          </a:xfrm>
        </p:spPr>
        <p:txBody>
          <a:bodyPr/>
          <a:lstStyle/>
          <a:p>
            <a:r>
              <a:rPr lang="fa-IR" dirty="0" err="1"/>
              <a:t>آئدس</a:t>
            </a:r>
            <a:r>
              <a:rPr lang="fa-IR" dirty="0"/>
              <a:t> </a:t>
            </a:r>
            <a:r>
              <a:rPr lang="fa-IR" dirty="0" err="1"/>
              <a:t>آلبوپیکتوس</a:t>
            </a:r>
            <a:r>
              <a:rPr lang="fa-IR" dirty="0"/>
              <a:t> (</a:t>
            </a:r>
            <a:r>
              <a:rPr lang="fa-IR" dirty="0" err="1"/>
              <a:t>آادس</a:t>
            </a:r>
            <a:r>
              <a:rPr lang="fa-IR" dirty="0"/>
              <a:t> ببری آسیایی ) </a:t>
            </a:r>
            <a:endParaRPr lang="en-US" dirty="0"/>
          </a:p>
        </p:txBody>
      </p:sp>
      <p:pic>
        <p:nvPicPr>
          <p:cNvPr id="4" name="Picture 6">
            <a:extLst>
              <a:ext uri="{FF2B5EF4-FFF2-40B4-BE49-F238E27FC236}">
                <a16:creationId xmlns:a16="http://schemas.microsoft.com/office/drawing/2014/main" id="{7D9F01F1-0EE6-4A21-BAF6-DBEB025145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3515" y="2374460"/>
            <a:ext cx="5157787" cy="368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63CCAAE1-D6F9-4B88-B905-65DCB2AA0F97}"/>
              </a:ext>
            </a:extLst>
          </p:cNvPr>
          <p:cNvSpPr>
            <a:spLocks noGrp="1"/>
          </p:cNvSpPr>
          <p:nvPr>
            <p:ph type="body" sz="quarter" idx="3"/>
          </p:nvPr>
        </p:nvSpPr>
        <p:spPr>
          <a:xfrm>
            <a:off x="7185536" y="1451919"/>
            <a:ext cx="5183188" cy="823912"/>
          </a:xfrm>
        </p:spPr>
        <p:txBody>
          <a:bodyPr/>
          <a:lstStyle/>
          <a:p>
            <a:r>
              <a:rPr lang="fa-IR" dirty="0" err="1"/>
              <a:t>آادس</a:t>
            </a:r>
            <a:r>
              <a:rPr lang="fa-IR" dirty="0"/>
              <a:t> </a:t>
            </a:r>
            <a:r>
              <a:rPr lang="fa-IR" dirty="0" err="1"/>
              <a:t>اجیبتی</a:t>
            </a:r>
            <a:r>
              <a:rPr lang="fa-IR" dirty="0"/>
              <a:t> (</a:t>
            </a:r>
            <a:r>
              <a:rPr lang="fa-IR" dirty="0" err="1"/>
              <a:t>آادس</a:t>
            </a:r>
            <a:r>
              <a:rPr lang="fa-IR" dirty="0"/>
              <a:t> مصری)</a:t>
            </a:r>
            <a:endParaRPr lang="en-US" dirty="0"/>
          </a:p>
        </p:txBody>
      </p:sp>
      <p:sp>
        <p:nvSpPr>
          <p:cNvPr id="9" name="Content Placeholder 8">
            <a:extLst>
              <a:ext uri="{FF2B5EF4-FFF2-40B4-BE49-F238E27FC236}">
                <a16:creationId xmlns:a16="http://schemas.microsoft.com/office/drawing/2014/main" id="{1447BD72-6AA8-425A-B8D7-9827857D60C9}"/>
              </a:ext>
            </a:extLst>
          </p:cNvPr>
          <p:cNvSpPr>
            <a:spLocks noGrp="1"/>
          </p:cNvSpPr>
          <p:nvPr>
            <p:ph sz="quarter" idx="4"/>
          </p:nvPr>
        </p:nvSpPr>
        <p:spPr/>
        <p:txBody>
          <a:bodyPr/>
          <a:lstStyle/>
          <a:p>
            <a:pPr marL="0" indent="0">
              <a:buNone/>
            </a:pPr>
            <a:endParaRPr lang="en-US" dirty="0"/>
          </a:p>
        </p:txBody>
      </p:sp>
      <p:pic>
        <p:nvPicPr>
          <p:cNvPr id="5" name="Picture 7">
            <a:extLst>
              <a:ext uri="{FF2B5EF4-FFF2-40B4-BE49-F238E27FC236}">
                <a16:creationId xmlns:a16="http://schemas.microsoft.com/office/drawing/2014/main" id="{08FDEAC1-EEE2-4687-BE90-426CF94DF9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1021" y="2319935"/>
            <a:ext cx="5256212"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Rounded Corners 9">
            <a:extLst>
              <a:ext uri="{FF2B5EF4-FFF2-40B4-BE49-F238E27FC236}">
                <a16:creationId xmlns:a16="http://schemas.microsoft.com/office/drawing/2014/main" id="{70F1F042-E3F8-4117-B627-04516338D2AF}"/>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11372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49F40-B24B-41AE-8A1A-BFE0CBCD2C7D}"/>
              </a:ext>
            </a:extLst>
          </p:cNvPr>
          <p:cNvSpPr>
            <a:spLocks noGrp="1"/>
          </p:cNvSpPr>
          <p:nvPr>
            <p:ph type="title"/>
          </p:nvPr>
        </p:nvSpPr>
        <p:spPr/>
        <p:txBody>
          <a:bodyPr/>
          <a:lstStyle/>
          <a:p>
            <a:r>
              <a:rPr lang="fa-IR" dirty="0"/>
              <a:t>بیماریهای منتقله از پشه های </a:t>
            </a:r>
            <a:r>
              <a:rPr lang="fa-IR" dirty="0" err="1"/>
              <a:t>آادس</a:t>
            </a:r>
            <a:r>
              <a:rPr lang="fa-IR" dirty="0"/>
              <a:t> </a:t>
            </a:r>
            <a:endParaRPr lang="en-US" dirty="0"/>
          </a:p>
        </p:txBody>
      </p:sp>
      <p:sp>
        <p:nvSpPr>
          <p:cNvPr id="3" name="Content Placeholder 2">
            <a:extLst>
              <a:ext uri="{FF2B5EF4-FFF2-40B4-BE49-F238E27FC236}">
                <a16:creationId xmlns:a16="http://schemas.microsoft.com/office/drawing/2014/main" id="{95885822-9088-42BF-B825-8DEB633E45CE}"/>
              </a:ext>
            </a:extLst>
          </p:cNvPr>
          <p:cNvSpPr>
            <a:spLocks noGrp="1"/>
          </p:cNvSpPr>
          <p:nvPr>
            <p:ph idx="1"/>
          </p:nvPr>
        </p:nvSpPr>
        <p:spPr/>
        <p:txBody>
          <a:bodyPr>
            <a:normAutofit/>
          </a:bodyPr>
          <a:lstStyle/>
          <a:p>
            <a:pPr algn="r" rtl="1">
              <a:buFont typeface="Wingdings" panose="05000000000000000000" pitchFamily="2" charset="2"/>
              <a:buChar char="ü"/>
            </a:pPr>
            <a:r>
              <a:rPr lang="fa-IR" sz="2800" b="1" dirty="0"/>
              <a:t>تب زرد </a:t>
            </a:r>
          </a:p>
          <a:p>
            <a:pPr algn="r" rtl="1">
              <a:buFont typeface="Wingdings" panose="05000000000000000000" pitchFamily="2" charset="2"/>
              <a:buChar char="ü"/>
            </a:pPr>
            <a:r>
              <a:rPr lang="fa-IR" sz="2800" b="1" dirty="0"/>
              <a:t>بیماری تب دانگ (تب استخوان </a:t>
            </a:r>
            <a:r>
              <a:rPr lang="fa-IR" sz="2800" b="1" dirty="0" err="1"/>
              <a:t>شكن</a:t>
            </a:r>
            <a:r>
              <a:rPr lang="fa-IR" sz="2800" b="1" dirty="0"/>
              <a:t>)</a:t>
            </a:r>
          </a:p>
          <a:p>
            <a:pPr algn="r" rtl="1">
              <a:buFont typeface="Wingdings" panose="05000000000000000000" pitchFamily="2" charset="2"/>
              <a:buChar char="ü"/>
            </a:pPr>
            <a:r>
              <a:rPr lang="fa-IR" sz="2800" b="1" dirty="0"/>
              <a:t>بیماری </a:t>
            </a:r>
            <a:r>
              <a:rPr lang="fa-IR" sz="2800" b="1" dirty="0" err="1"/>
              <a:t>چیكونگونیا</a:t>
            </a:r>
            <a:r>
              <a:rPr lang="fa-IR" sz="2800" b="1" dirty="0"/>
              <a:t> (تب زمین گیر کننده)</a:t>
            </a:r>
          </a:p>
          <a:p>
            <a:pPr algn="r" rtl="1">
              <a:buFont typeface="Wingdings" panose="05000000000000000000" pitchFamily="2" charset="2"/>
              <a:buChar char="ü"/>
            </a:pPr>
            <a:r>
              <a:rPr lang="fa-IR" sz="2800" b="1" dirty="0"/>
              <a:t>بیماری </a:t>
            </a:r>
            <a:r>
              <a:rPr lang="fa-IR" sz="2800" b="1" dirty="0" err="1"/>
              <a:t>زیكا</a:t>
            </a:r>
            <a:endParaRPr lang="en-US" sz="2800" b="1" dirty="0"/>
          </a:p>
        </p:txBody>
      </p:sp>
      <p:sp>
        <p:nvSpPr>
          <p:cNvPr id="4" name="Rectangle: Rounded Corners 3">
            <a:extLst>
              <a:ext uri="{FF2B5EF4-FFF2-40B4-BE49-F238E27FC236}">
                <a16:creationId xmlns:a16="http://schemas.microsoft.com/office/drawing/2014/main" id="{D1EE516F-9599-42CC-8D30-B7FCE4144CF9}"/>
              </a:ext>
            </a:extLst>
          </p:cNvPr>
          <p:cNvSpPr/>
          <p:nvPr/>
        </p:nvSpPr>
        <p:spPr>
          <a:xfrm>
            <a:off x="3071813" y="623266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54060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538BC-232C-4669-87F2-9BAFC60F9780}"/>
              </a:ext>
            </a:extLst>
          </p:cNvPr>
          <p:cNvSpPr>
            <a:spLocks noGrp="1"/>
          </p:cNvSpPr>
          <p:nvPr>
            <p:ph type="title"/>
          </p:nvPr>
        </p:nvSpPr>
        <p:spPr/>
        <p:txBody>
          <a:bodyPr/>
          <a:lstStyle/>
          <a:p>
            <a:r>
              <a:rPr lang="fa-IR" dirty="0"/>
              <a:t> چرا بیماری تب دنگ اهمیت دارد؟</a:t>
            </a:r>
            <a:endParaRPr lang="en-US" dirty="0"/>
          </a:p>
        </p:txBody>
      </p:sp>
      <p:sp>
        <p:nvSpPr>
          <p:cNvPr id="3" name="Content Placeholder 2">
            <a:extLst>
              <a:ext uri="{FF2B5EF4-FFF2-40B4-BE49-F238E27FC236}">
                <a16:creationId xmlns:a16="http://schemas.microsoft.com/office/drawing/2014/main" id="{DEEDD9DE-A592-4DF4-ADE1-4F2DDD50403F}"/>
              </a:ext>
            </a:extLst>
          </p:cNvPr>
          <p:cNvSpPr>
            <a:spLocks noGrp="1"/>
          </p:cNvSpPr>
          <p:nvPr>
            <p:ph idx="1"/>
          </p:nvPr>
        </p:nvSpPr>
        <p:spPr>
          <a:xfrm>
            <a:off x="500063" y="2015732"/>
            <a:ext cx="11129962" cy="4037749"/>
          </a:xfrm>
        </p:spPr>
        <p:txBody>
          <a:bodyPr>
            <a:normAutofit fontScale="85000" lnSpcReduction="10000"/>
          </a:bodyPr>
          <a:lstStyle/>
          <a:p>
            <a:pPr algn="r" rtl="1"/>
            <a:r>
              <a:rPr lang="fa-IR" b="1" dirty="0"/>
              <a:t>میزان بروز بیماری دانگ در سالها و دهه های اخیر به طور قابل توجهی افزایش یافته است</a:t>
            </a:r>
          </a:p>
          <a:p>
            <a:pPr algn="r" rtl="1"/>
            <a:r>
              <a:rPr lang="fa-IR" b="1" dirty="0"/>
              <a:t>موارد این بیماری ظرف 50 سال گذشته، 30 برابر شده است و اکنون هر ساله 50 تا 100 میلیون عفونت تب دانگ در جهان رخ می دهد.</a:t>
            </a:r>
          </a:p>
          <a:p>
            <a:pPr algn="r" rtl="1"/>
            <a:r>
              <a:rPr lang="fa-IR" b="1" dirty="0"/>
              <a:t>بیش از 70درصد بیماران در مناطق روستایی ساکن هستند، ولی </a:t>
            </a:r>
            <a:r>
              <a:rPr lang="fa-IR" b="1" dirty="0" err="1"/>
              <a:t>شهرنشینان</a:t>
            </a:r>
            <a:r>
              <a:rPr lang="fa-IR" b="1" dirty="0"/>
              <a:t> هم در معرض خطر جدی ابتلا هستند.</a:t>
            </a:r>
          </a:p>
          <a:p>
            <a:pPr algn="r" rtl="1"/>
            <a:r>
              <a:rPr lang="fa-IR" b="1" dirty="0"/>
              <a:t>بیش از 75 درصد افراد در معرض خطر در منطقه آسیا و غرب اقیانوس آرام زندگی می کنند.</a:t>
            </a:r>
          </a:p>
          <a:p>
            <a:pPr algn="r" rtl="1"/>
            <a:r>
              <a:rPr lang="fa-IR" b="1" dirty="0">
                <a:solidFill>
                  <a:srgbClr val="FF0000"/>
                </a:solidFill>
              </a:rPr>
              <a:t>بهره برداری از حشرات در بیوتروریسم</a:t>
            </a:r>
          </a:p>
          <a:p>
            <a:pPr algn="r" rtl="1"/>
            <a:r>
              <a:rPr lang="fa-IR" b="1" dirty="0"/>
              <a:t>همه گیری های بیماری تب دانگ به طور معمول در فصول بارانی و گرم رخ میدهد.</a:t>
            </a:r>
          </a:p>
          <a:p>
            <a:pPr algn="r" rtl="1"/>
            <a:r>
              <a:rPr lang="fa-IR" b="1" dirty="0"/>
              <a:t>ویروس دانگ چهار زیرگونه دارد و این بدان معنا است که </a:t>
            </a:r>
            <a:r>
              <a:rPr lang="fa-IR" b="1" dirty="0" err="1"/>
              <a:t>امكان</a:t>
            </a:r>
            <a:r>
              <a:rPr lang="fa-IR" b="1" dirty="0"/>
              <a:t> دارد فردی 4 بار به ویروس آلوده شود.</a:t>
            </a:r>
          </a:p>
          <a:p>
            <a:pPr algn="r" rtl="1"/>
            <a:r>
              <a:rPr lang="fa-IR" b="1" dirty="0"/>
              <a:t> مناطق جنوبی و شمالی ایران از نظر آب و هوایی برای زندگی و </a:t>
            </a:r>
            <a:r>
              <a:rPr lang="fa-IR" b="1" dirty="0" err="1"/>
              <a:t>تكثیر</a:t>
            </a:r>
            <a:r>
              <a:rPr lang="fa-IR" b="1" dirty="0"/>
              <a:t> این پشه ها  مناسب هستند.</a:t>
            </a:r>
          </a:p>
          <a:p>
            <a:pPr algn="r" rtl="1"/>
            <a:r>
              <a:rPr lang="fa-IR" b="1" dirty="0"/>
              <a:t> البته به شرط رعایت بهداشت و بهسازی محیط زندگی خود، میتوانند از ورود و گسترش این پشه جلوگیری کنند یا عوارض احتمالی را کاهش دهند</a:t>
            </a:r>
            <a:endParaRPr lang="en-US" b="1" dirty="0"/>
          </a:p>
          <a:p>
            <a:pPr algn="r" rtl="1"/>
            <a:endParaRPr lang="fa-IR" b="1" dirty="0">
              <a:solidFill>
                <a:srgbClr val="FF0000"/>
              </a:solidFill>
            </a:endParaRPr>
          </a:p>
          <a:p>
            <a:pPr algn="r" rtl="1"/>
            <a:endParaRPr lang="en-US" b="1" dirty="0"/>
          </a:p>
        </p:txBody>
      </p:sp>
      <p:sp>
        <p:nvSpPr>
          <p:cNvPr id="4" name="Rectangle: Rounded Corners 3">
            <a:extLst>
              <a:ext uri="{FF2B5EF4-FFF2-40B4-BE49-F238E27FC236}">
                <a16:creationId xmlns:a16="http://schemas.microsoft.com/office/drawing/2014/main" id="{0770E28C-CDF2-451F-A1B3-15824C857D9C}"/>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203382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6E934-1B94-4CE4-B167-BF173381F141}"/>
              </a:ext>
            </a:extLst>
          </p:cNvPr>
          <p:cNvSpPr>
            <a:spLocks noGrp="1"/>
          </p:cNvSpPr>
          <p:nvPr>
            <p:ph idx="1"/>
          </p:nvPr>
        </p:nvSpPr>
        <p:spPr/>
        <p:txBody>
          <a:bodyPr/>
          <a:lstStyle/>
          <a:p>
            <a:pPr algn="r" rtl="1"/>
            <a:r>
              <a:rPr lang="fa-IR" b="1" dirty="0">
                <a:solidFill>
                  <a:srgbClr val="FF0000"/>
                </a:solidFill>
              </a:rPr>
              <a:t> شیوع بیماری تب دانگ </a:t>
            </a:r>
            <a:r>
              <a:rPr lang="fa-IR" b="1" dirty="0" err="1">
                <a:solidFill>
                  <a:srgbClr val="FF0000"/>
                </a:solidFill>
              </a:rPr>
              <a:t>ممكن</a:t>
            </a:r>
            <a:r>
              <a:rPr lang="fa-IR" b="1" dirty="0">
                <a:solidFill>
                  <a:srgbClr val="FF0000"/>
                </a:solidFill>
              </a:rPr>
              <a:t> است باعث فلج شدن سیستم بهداشتی و درمانی کشورها شود.</a:t>
            </a:r>
          </a:p>
          <a:p>
            <a:pPr marL="0" indent="0" algn="r" rtl="1">
              <a:buNone/>
            </a:pPr>
            <a:r>
              <a:rPr lang="fa-IR" b="1" dirty="0"/>
              <a:t>                اپیدمی های انفجاری (در کشور پاکستان )</a:t>
            </a:r>
            <a:endParaRPr lang="en-US" b="1" dirty="0"/>
          </a:p>
        </p:txBody>
      </p:sp>
      <p:pic>
        <p:nvPicPr>
          <p:cNvPr id="4" name="Picture 3">
            <a:extLst>
              <a:ext uri="{FF2B5EF4-FFF2-40B4-BE49-F238E27FC236}">
                <a16:creationId xmlns:a16="http://schemas.microsoft.com/office/drawing/2014/main" id="{BDAE304F-FB3B-4472-98FA-4E1DAD348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306" y="2912916"/>
            <a:ext cx="4555458" cy="2908013"/>
          </a:xfrm>
          <a:prstGeom prst="rect">
            <a:avLst/>
          </a:prstGeom>
        </p:spPr>
      </p:pic>
      <p:pic>
        <p:nvPicPr>
          <p:cNvPr id="5" name="Picture 4" descr="dengue hospital.jpg">
            <a:extLst>
              <a:ext uri="{FF2B5EF4-FFF2-40B4-BE49-F238E27FC236}">
                <a16:creationId xmlns:a16="http://schemas.microsoft.com/office/drawing/2014/main" id="{8E166A27-1378-450C-B6C2-B7C22CE7FF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1140" y="2966249"/>
            <a:ext cx="4533714" cy="285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3D9951D5-66DE-4126-9B77-65855955B431}"/>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
        <p:nvSpPr>
          <p:cNvPr id="7" name="Title 1">
            <a:extLst>
              <a:ext uri="{FF2B5EF4-FFF2-40B4-BE49-F238E27FC236}">
                <a16:creationId xmlns:a16="http://schemas.microsoft.com/office/drawing/2014/main" id="{259EBA49-D4FA-4DEB-BDAB-60462598B494}"/>
              </a:ext>
            </a:extLst>
          </p:cNvPr>
          <p:cNvSpPr>
            <a:spLocks noGrp="1"/>
          </p:cNvSpPr>
          <p:nvPr>
            <p:ph type="title"/>
          </p:nvPr>
        </p:nvSpPr>
        <p:spPr>
          <a:xfrm>
            <a:off x="1450975" y="804863"/>
            <a:ext cx="9604375" cy="1049337"/>
          </a:xfrm>
        </p:spPr>
        <p:txBody>
          <a:bodyPr/>
          <a:lstStyle/>
          <a:p>
            <a:r>
              <a:rPr lang="fa-IR" dirty="0"/>
              <a:t> چرا بیماری تب دنگ اهمیت دارد؟</a:t>
            </a:r>
            <a:endParaRPr lang="en-US" dirty="0"/>
          </a:p>
        </p:txBody>
      </p:sp>
    </p:spTree>
    <p:extLst>
      <p:ext uri="{BB962C8B-B14F-4D97-AF65-F5344CB8AC3E}">
        <p14:creationId xmlns:p14="http://schemas.microsoft.com/office/powerpoint/2010/main" val="311388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857B-9B69-4508-B924-56B232903F87}"/>
              </a:ext>
            </a:extLst>
          </p:cNvPr>
          <p:cNvSpPr>
            <a:spLocks noGrp="1"/>
          </p:cNvSpPr>
          <p:nvPr>
            <p:ph type="title"/>
          </p:nvPr>
        </p:nvSpPr>
        <p:spPr/>
        <p:txBody>
          <a:bodyPr/>
          <a:lstStyle/>
          <a:p>
            <a:r>
              <a:rPr lang="fa-IR" dirty="0"/>
              <a:t>گروه های پر خطر برای ابتلا به این بیماری عبارتند از:</a:t>
            </a:r>
            <a:endParaRPr lang="en-US" dirty="0"/>
          </a:p>
        </p:txBody>
      </p:sp>
      <p:sp>
        <p:nvSpPr>
          <p:cNvPr id="3" name="Content Placeholder 2">
            <a:extLst>
              <a:ext uri="{FF2B5EF4-FFF2-40B4-BE49-F238E27FC236}">
                <a16:creationId xmlns:a16="http://schemas.microsoft.com/office/drawing/2014/main" id="{AA4E9FBF-5E43-4505-8DC5-BBE76D607959}"/>
              </a:ext>
            </a:extLst>
          </p:cNvPr>
          <p:cNvSpPr>
            <a:spLocks noGrp="1"/>
          </p:cNvSpPr>
          <p:nvPr>
            <p:ph idx="1"/>
          </p:nvPr>
        </p:nvSpPr>
        <p:spPr>
          <a:xfrm>
            <a:off x="500063" y="2015732"/>
            <a:ext cx="11029950" cy="4037749"/>
          </a:xfrm>
        </p:spPr>
        <p:txBody>
          <a:bodyPr>
            <a:normAutofit fontScale="92500" lnSpcReduction="10000"/>
          </a:bodyPr>
          <a:lstStyle/>
          <a:p>
            <a:pPr marL="0" indent="0" algn="r" rtl="1">
              <a:buNone/>
            </a:pPr>
            <a:r>
              <a:rPr lang="fa-IR" b="1" dirty="0"/>
              <a:t>ملوانان، کارکنان فرودگاه، بندر و محل نگهداری کالاهای گمرک </a:t>
            </a:r>
          </a:p>
          <a:p>
            <a:pPr marL="0" indent="0" algn="r" rtl="1">
              <a:buNone/>
            </a:pPr>
            <a:r>
              <a:rPr lang="fa-IR" b="1" dirty="0"/>
              <a:t>• افراد کارتن خواب و بی </a:t>
            </a:r>
            <a:r>
              <a:rPr lang="fa-IR" b="1" dirty="0" err="1"/>
              <a:t>سرپناه</a:t>
            </a:r>
            <a:endParaRPr lang="fa-IR" b="1" dirty="0"/>
          </a:p>
          <a:p>
            <a:pPr marL="0" indent="0" algn="r" rtl="1">
              <a:buNone/>
            </a:pPr>
            <a:r>
              <a:rPr lang="fa-IR" b="1" dirty="0"/>
              <a:t> • کارگران فصلی</a:t>
            </a:r>
          </a:p>
          <a:p>
            <a:pPr marL="0" indent="0" algn="r" rtl="1">
              <a:buNone/>
            </a:pPr>
            <a:r>
              <a:rPr lang="fa-IR" b="1" dirty="0"/>
              <a:t> • رانندگان و مسافران به مناطق پرخطر </a:t>
            </a:r>
          </a:p>
          <a:p>
            <a:pPr marL="0" indent="0" algn="r" rtl="1">
              <a:buNone/>
            </a:pPr>
            <a:r>
              <a:rPr lang="fa-IR" b="1" dirty="0"/>
              <a:t>• ساکنان مراکز </a:t>
            </a:r>
            <a:r>
              <a:rPr lang="fa-IR" b="1" dirty="0" err="1"/>
              <a:t>تجمعی</a:t>
            </a:r>
            <a:r>
              <a:rPr lang="fa-IR" b="1" dirty="0"/>
              <a:t> شامل پادگان ها، مدارس، زندان ها، خوابگاه های دانشجویی</a:t>
            </a:r>
          </a:p>
          <a:p>
            <a:pPr marL="0" indent="0" algn="r" rtl="1">
              <a:buNone/>
            </a:pPr>
            <a:r>
              <a:rPr lang="fa-IR" b="1" dirty="0"/>
              <a:t> • </a:t>
            </a:r>
            <a:r>
              <a:rPr lang="fa-IR" b="1" dirty="0" err="1"/>
              <a:t>متصدیان</a:t>
            </a:r>
            <a:r>
              <a:rPr lang="fa-IR" b="1" dirty="0"/>
              <a:t> </a:t>
            </a:r>
            <a:r>
              <a:rPr lang="fa-IR" b="1" dirty="0" err="1"/>
              <a:t>آپاراتی</a:t>
            </a:r>
            <a:r>
              <a:rPr lang="fa-IR" b="1" dirty="0"/>
              <a:t> ها و </a:t>
            </a:r>
            <a:r>
              <a:rPr lang="fa-IR" b="1" dirty="0" err="1"/>
              <a:t>لالستیک</a:t>
            </a:r>
            <a:r>
              <a:rPr lang="fa-IR" b="1" dirty="0"/>
              <a:t> فروش ها</a:t>
            </a:r>
          </a:p>
          <a:p>
            <a:pPr marL="0" indent="0" algn="r" rtl="1">
              <a:buNone/>
            </a:pPr>
            <a:r>
              <a:rPr lang="fa-IR" b="1" dirty="0"/>
              <a:t> • بیماران و کارکنان بیمارستان های بستری کننده موارد مثبت (در صورت وجود پشه در بیمارستان، عدم رعایت کنترل عفونت برای بیماران) </a:t>
            </a:r>
          </a:p>
          <a:p>
            <a:pPr marL="0" indent="0" algn="r" rtl="1">
              <a:buNone/>
            </a:pPr>
            <a:r>
              <a:rPr lang="fa-IR" b="1" dirty="0">
                <a:solidFill>
                  <a:srgbClr val="FF0000"/>
                </a:solidFill>
              </a:rPr>
              <a:t>• ساکنان و مسافران مناطق دارای پشه آلوده؟ </a:t>
            </a:r>
            <a:endParaRPr lang="en-US" b="1" dirty="0">
              <a:solidFill>
                <a:srgbClr val="FF0000"/>
              </a:solidFill>
            </a:endParaRPr>
          </a:p>
        </p:txBody>
      </p:sp>
      <p:sp>
        <p:nvSpPr>
          <p:cNvPr id="4" name="Rectangle: Rounded Corners 3">
            <a:extLst>
              <a:ext uri="{FF2B5EF4-FFF2-40B4-BE49-F238E27FC236}">
                <a16:creationId xmlns:a16="http://schemas.microsoft.com/office/drawing/2014/main" id="{9F7A32F4-14C1-4A2F-A23D-375167841BE9}"/>
              </a:ext>
            </a:extLst>
          </p:cNvPr>
          <p:cNvSpPr/>
          <p:nvPr/>
        </p:nvSpPr>
        <p:spPr>
          <a:xfrm>
            <a:off x="2643188" y="6175513"/>
            <a:ext cx="5372099" cy="482462"/>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a-IR" b="1" dirty="0">
                <a:solidFill>
                  <a:schemeClr val="tx1"/>
                </a:solidFill>
              </a:rPr>
              <a:t>گروه پیشگیری و مبارزه با بیماریهای واگیر شهرستان </a:t>
            </a:r>
            <a:r>
              <a:rPr lang="fa-IR" b="1" dirty="0" err="1">
                <a:solidFill>
                  <a:schemeClr val="tx1"/>
                </a:solidFill>
              </a:rPr>
              <a:t>فومن</a:t>
            </a:r>
            <a:r>
              <a:rPr lang="fa-IR" b="1" dirty="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30340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1825</TotalTime>
  <Words>4054</Words>
  <Application>Microsoft Office PowerPoint</Application>
  <PresentationFormat>Widescreen</PresentationFormat>
  <Paragraphs>298</Paragraphs>
  <Slides>49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Courier New</vt:lpstr>
      <vt:lpstr>Georgia</vt:lpstr>
      <vt:lpstr>Gill Sans MT</vt:lpstr>
      <vt:lpstr>Times New Roman</vt:lpstr>
      <vt:lpstr>Wingdings</vt:lpstr>
      <vt:lpstr>Gallery</vt:lpstr>
      <vt:lpstr>PowerPoint Presentation</vt:lpstr>
      <vt:lpstr> بیماریهای منتقله از حشرات ؟</vt:lpstr>
      <vt:lpstr>به چه دلیل بیماریهای منتقله از حشرات رو به افزایش است؟</vt:lpstr>
      <vt:lpstr>مقدمه </vt:lpstr>
      <vt:lpstr>مقدمه </vt:lpstr>
      <vt:lpstr>بیماریهای منتقله از پشه های آادس </vt:lpstr>
      <vt:lpstr> چرا بیماری تب دنگ اهمیت دارد؟</vt:lpstr>
      <vt:lpstr> چرا بیماری تب دنگ اهمیت دارد؟</vt:lpstr>
      <vt:lpstr>گروه های پر خطر برای ابتلا به این بیماری عبارتند از:</vt:lpstr>
      <vt:lpstr>پشه آئدس اجیپتی</vt:lpstr>
      <vt:lpstr>پشه آئدس اجیپتی</vt:lpstr>
      <vt:lpstr>پشه آئدس آلبوپیکتوس</vt:lpstr>
      <vt:lpstr>PowerPoint Presentation</vt:lpstr>
      <vt:lpstr>PowerPoint Presentation</vt:lpstr>
      <vt:lpstr>عامل بیماری تب دنگی</vt:lpstr>
      <vt:lpstr>بیماری تب دانگ </vt:lpstr>
      <vt:lpstr>PowerPoint Presentation</vt:lpstr>
      <vt:lpstr>ابتلا به بیماری تب دانگ چه مراحلی دارد؟</vt:lpstr>
      <vt:lpstr>فاز تب: </vt:lpstr>
      <vt:lpstr>علائم هشدار دهنده بیماری دانگ شدید: </vt:lpstr>
      <vt:lpstr>فاز بحران:  </vt:lpstr>
      <vt:lpstr>فاز نقاهت: </vt:lpstr>
      <vt:lpstr>راه های شایع انتقال بیماری تب دانگ چیست؟</vt:lpstr>
      <vt:lpstr>2- انتقال از انسان به پشه </vt:lpstr>
      <vt:lpstr>3- انتقال از پشه به پشه </vt:lpstr>
      <vt:lpstr>علائم بیماری زیکا</vt:lpstr>
      <vt:lpstr>PowerPoint Presentation</vt:lpstr>
      <vt:lpstr>عوارض بیماری زیکا</vt:lpstr>
      <vt:lpstr>بیماری چیکونگونیا</vt:lpstr>
      <vt:lpstr>راههای انتقال بیماری چیکونگونیا</vt:lpstr>
      <vt:lpstr>علائم بیماری چیکونگونیا</vt:lpstr>
      <vt:lpstr>برخی مبتلایان چیکونگونیا هفته ها و گاهی ماهها از درد مفاصل رنج خواهند کشید</vt:lpstr>
      <vt:lpstr>تعاریف بیماری </vt:lpstr>
      <vt:lpstr>مورد محتمل:  </vt:lpstr>
      <vt:lpstr>مورد قطعی: </vt:lpstr>
      <vt:lpstr>نکات مهم در درمان بیماری دانگ:  </vt:lpstr>
      <vt:lpstr>نحوه بیماریابی :</vt:lpstr>
      <vt:lpstr>اقدامات لازم در صورت شناسایی موارد مثبت تب دنگ:</vt:lpstr>
      <vt:lpstr>چگونه از شیوع بیماری تب دانگ پیشگیری کنیم؟</vt:lpstr>
      <vt:lpstr>روش های پیشگیری از شیوع بیماری تب دانگ با هدف به حداقل رساندن تکثیر  پشه و تماس آن با انسان شامل موارد ذیل می باشد:</vt:lpstr>
      <vt:lpstr>راه های پیشگیری از تب دانگ از طریق کاهش امکان تخم گذاری وتکثیر پشه چیست؟</vt:lpstr>
      <vt:lpstr>اقدامات بهسازی محیط درکنترل پشه آئدس مهاجم در منازل و اماکن عمومی </vt:lpstr>
      <vt:lpstr>راه های پیشگیری از تب دانگ از طریق کاهش امکان تخم گذاری و تکثیر پشه چیست؟</vt:lpstr>
      <vt:lpstr>ب : راه های پیشگیری از تب دانگ از طریق کاهش امکان تخم گذاری و تکثیر پشه چیست؟</vt:lpstr>
      <vt:lpstr>PowerPoint Presentation</vt:lpstr>
      <vt:lpstr>ج. راه های پیشگیری از انتقال بیماری تب دانگ از طریق کاهش احتمال گزش پشه چیست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Shamsipour</dc:creator>
  <cp:lastModifiedBy>Shamsipour</cp:lastModifiedBy>
  <cp:revision>44</cp:revision>
  <dcterms:created xsi:type="dcterms:W3CDTF">2025-06-03T06:12:53Z</dcterms:created>
  <dcterms:modified xsi:type="dcterms:W3CDTF">2025-07-16T06:45:31Z</dcterms:modified>
</cp:coreProperties>
</file>